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1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405" r:id="rId40"/>
    <p:sldId id="406" r:id="rId41"/>
    <p:sldId id="404" r:id="rId42"/>
    <p:sldId id="412" r:id="rId43"/>
    <p:sldId id="295" r:id="rId44"/>
    <p:sldId id="296" r:id="rId45"/>
    <p:sldId id="297" r:id="rId46"/>
    <p:sldId id="298" r:id="rId47"/>
    <p:sldId id="300" r:id="rId48"/>
    <p:sldId id="302" r:id="rId49"/>
    <p:sldId id="301" r:id="rId50"/>
    <p:sldId id="421" r:id="rId51"/>
    <p:sldId id="413" r:id="rId52"/>
    <p:sldId id="422" r:id="rId53"/>
    <p:sldId id="303" r:id="rId54"/>
    <p:sldId id="304" r:id="rId55"/>
    <p:sldId id="306" r:id="rId56"/>
    <p:sldId id="416" r:id="rId57"/>
    <p:sldId id="417" r:id="rId58"/>
    <p:sldId id="418" r:id="rId59"/>
    <p:sldId id="419" r:id="rId60"/>
    <p:sldId id="420" r:id="rId61"/>
    <p:sldId id="305" r:id="rId62"/>
    <p:sldId id="307" r:id="rId63"/>
    <p:sldId id="487" r:id="rId64"/>
    <p:sldId id="308" r:id="rId65"/>
    <p:sldId id="309" r:id="rId66"/>
    <p:sldId id="310" r:id="rId67"/>
    <p:sldId id="400" r:id="rId68"/>
    <p:sldId id="311" r:id="rId69"/>
    <p:sldId id="312" r:id="rId70"/>
    <p:sldId id="313" r:id="rId71"/>
    <p:sldId id="314" r:id="rId72"/>
    <p:sldId id="315" r:id="rId73"/>
    <p:sldId id="415" r:id="rId74"/>
    <p:sldId id="316" r:id="rId75"/>
    <p:sldId id="317" r:id="rId76"/>
    <p:sldId id="318" r:id="rId77"/>
    <p:sldId id="401" r:id="rId78"/>
    <p:sldId id="326" r:id="rId79"/>
    <p:sldId id="327" r:id="rId80"/>
    <p:sldId id="328" r:id="rId81"/>
    <p:sldId id="329" r:id="rId82"/>
    <p:sldId id="330" r:id="rId83"/>
    <p:sldId id="331" r:id="rId84"/>
    <p:sldId id="423" r:id="rId85"/>
    <p:sldId id="334" r:id="rId86"/>
    <p:sldId id="335" r:id="rId87"/>
    <p:sldId id="336" r:id="rId88"/>
    <p:sldId id="337" r:id="rId89"/>
    <p:sldId id="338" r:id="rId90"/>
    <p:sldId id="424" r:id="rId91"/>
    <p:sldId id="425" r:id="rId92"/>
    <p:sldId id="339" r:id="rId93"/>
    <p:sldId id="340" r:id="rId94"/>
    <p:sldId id="426" r:id="rId95"/>
    <p:sldId id="427" r:id="rId96"/>
    <p:sldId id="428" r:id="rId97"/>
    <p:sldId id="429" r:id="rId98"/>
    <p:sldId id="431" r:id="rId99"/>
    <p:sldId id="432" r:id="rId100"/>
    <p:sldId id="341" r:id="rId101"/>
    <p:sldId id="342" r:id="rId102"/>
    <p:sldId id="343" r:id="rId103"/>
    <p:sldId id="344" r:id="rId104"/>
    <p:sldId id="345" r:id="rId105"/>
    <p:sldId id="346" r:id="rId106"/>
    <p:sldId id="347" r:id="rId107"/>
    <p:sldId id="348" r:id="rId108"/>
    <p:sldId id="433" r:id="rId109"/>
    <p:sldId id="434" r:id="rId110"/>
    <p:sldId id="435" r:id="rId111"/>
    <p:sldId id="436" r:id="rId112"/>
    <p:sldId id="437" r:id="rId113"/>
    <p:sldId id="438" r:id="rId114"/>
    <p:sldId id="440" r:id="rId115"/>
    <p:sldId id="441" r:id="rId116"/>
    <p:sldId id="442" r:id="rId117"/>
    <p:sldId id="357" r:id="rId118"/>
    <p:sldId id="358" r:id="rId119"/>
    <p:sldId id="359"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444" r:id="rId135"/>
    <p:sldId id="446" r:id="rId136"/>
    <p:sldId id="445" r:id="rId137"/>
    <p:sldId id="447" r:id="rId138"/>
    <p:sldId id="448" r:id="rId139"/>
    <p:sldId id="449" r:id="rId140"/>
    <p:sldId id="462" r:id="rId141"/>
    <p:sldId id="458" r:id="rId142"/>
    <p:sldId id="459" r:id="rId143"/>
    <p:sldId id="468" r:id="rId144"/>
    <p:sldId id="460" r:id="rId145"/>
    <p:sldId id="461" r:id="rId146"/>
    <p:sldId id="469" r:id="rId147"/>
    <p:sldId id="472" r:id="rId148"/>
    <p:sldId id="471" r:id="rId149"/>
    <p:sldId id="470" r:id="rId150"/>
    <p:sldId id="473" r:id="rId151"/>
    <p:sldId id="474" r:id="rId152"/>
    <p:sldId id="464" r:id="rId153"/>
    <p:sldId id="475" r:id="rId154"/>
    <p:sldId id="489" r:id="rId155"/>
    <p:sldId id="476" r:id="rId156"/>
    <p:sldId id="486" r:id="rId157"/>
    <p:sldId id="482" r:id="rId158"/>
    <p:sldId id="484" r:id="rId159"/>
    <p:sldId id="483" r:id="rId160"/>
    <p:sldId id="451" r:id="rId161"/>
    <p:sldId id="477" r:id="rId162"/>
    <p:sldId id="478" r:id="rId163"/>
    <p:sldId id="479" r:id="rId164"/>
    <p:sldId id="480" r:id="rId165"/>
    <p:sldId id="481" r:id="rId166"/>
    <p:sldId id="452" r:id="rId167"/>
    <p:sldId id="399" r:id="rId168"/>
    <p:sldId id="402" r:id="rId169"/>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054EE6-DBCC-472F-91C0-C203D2DE1A24}">
  <a:tblStyle styleId="{F4054EE6-DBCC-472F-91C0-C203D2DE1A2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2CAB04A1-F7B1-419B-B303-54DEEDBAD2AC}"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51" autoAdjust="0"/>
    <p:restoredTop sz="50000" autoAdjust="0"/>
  </p:normalViewPr>
  <p:slideViewPr>
    <p:cSldViewPr snapToGrid="0">
      <p:cViewPr varScale="1">
        <p:scale>
          <a:sx n="113" d="100"/>
          <a:sy n="113" d="100"/>
        </p:scale>
        <p:origin x="1544"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notesMaster" Target="notesMasters/notesMaster1.xml"/><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CE16EF-AE54-4930-9F99-EBBF2875DCC6}" type="doc">
      <dgm:prSet loTypeId="urn:microsoft.com/office/officeart/2005/8/layout/hProcess9" loCatId="process" qsTypeId="urn:microsoft.com/office/officeart/2005/8/quickstyle/simple1" qsCatId="simple" csTypeId="urn:microsoft.com/office/officeart/2005/8/colors/accent1_2" csCatId="accent1" phldr="1"/>
      <dgm:spPr/>
    </dgm:pt>
    <dgm:pt modelId="{482E98EA-BA32-49B9-A38D-5932A1523A42}">
      <dgm:prSet phldrT="[Text]"/>
      <dgm:spPr/>
      <dgm:t>
        <a:bodyPr/>
        <a:lstStyle/>
        <a:p>
          <a:pPr algn="l"/>
          <a:r>
            <a:rPr lang="en-US" b="1" dirty="0"/>
            <a:t>Commit Stage</a:t>
          </a:r>
        </a:p>
        <a:p>
          <a:pPr algn="l"/>
          <a:r>
            <a:rPr lang="en-US" dirty="0"/>
            <a:t> - Compile</a:t>
          </a:r>
        </a:p>
        <a:p>
          <a:pPr algn="l"/>
          <a:r>
            <a:rPr lang="en-US" dirty="0"/>
            <a:t> - Unit Test</a:t>
          </a:r>
        </a:p>
        <a:p>
          <a:pPr algn="l"/>
          <a:r>
            <a:rPr lang="en-US" dirty="0"/>
            <a:t> - Analysis</a:t>
          </a:r>
        </a:p>
        <a:p>
          <a:pPr algn="l"/>
          <a:r>
            <a:rPr lang="en-US" dirty="0"/>
            <a:t> - Build Installers</a:t>
          </a:r>
        </a:p>
      </dgm:t>
    </dgm:pt>
    <dgm:pt modelId="{968BC091-8C96-43A9-9A32-370CF671FB9A}" type="parTrans" cxnId="{ADDB21A7-0521-4C56-B4A9-1DFB140EBE2B}">
      <dgm:prSet/>
      <dgm:spPr/>
      <dgm:t>
        <a:bodyPr/>
        <a:lstStyle/>
        <a:p>
          <a:endParaRPr lang="en-US"/>
        </a:p>
      </dgm:t>
    </dgm:pt>
    <dgm:pt modelId="{01D22C78-7A54-47E9-9BAD-E2974B9444F3}" type="sibTrans" cxnId="{ADDB21A7-0521-4C56-B4A9-1DFB140EBE2B}">
      <dgm:prSet/>
      <dgm:spPr/>
      <dgm:t>
        <a:bodyPr/>
        <a:lstStyle/>
        <a:p>
          <a:endParaRPr lang="en-US"/>
        </a:p>
      </dgm:t>
    </dgm:pt>
    <dgm:pt modelId="{0E103927-39AF-4C0A-801D-64A094DE1F58}">
      <dgm:prSet phldrT="[Text]"/>
      <dgm:spPr/>
      <dgm:t>
        <a:bodyPr/>
        <a:lstStyle/>
        <a:p>
          <a:pPr algn="ctr"/>
          <a:r>
            <a:rPr lang="en-US" b="1" dirty="0"/>
            <a:t>Automated Acceptance Test</a:t>
          </a:r>
          <a:endParaRPr lang="en-US" dirty="0"/>
        </a:p>
      </dgm:t>
    </dgm:pt>
    <dgm:pt modelId="{B1C8DF19-9A88-4F3E-BB7D-FD81C6040FD0}" type="parTrans" cxnId="{B2B2008D-5124-4382-9B6F-37394AF91961}">
      <dgm:prSet/>
      <dgm:spPr/>
      <dgm:t>
        <a:bodyPr/>
        <a:lstStyle/>
        <a:p>
          <a:endParaRPr lang="en-US"/>
        </a:p>
      </dgm:t>
    </dgm:pt>
    <dgm:pt modelId="{A17B3160-FC7B-4C3D-8930-DC01329D0531}" type="sibTrans" cxnId="{B2B2008D-5124-4382-9B6F-37394AF91961}">
      <dgm:prSet/>
      <dgm:spPr/>
      <dgm:t>
        <a:bodyPr/>
        <a:lstStyle/>
        <a:p>
          <a:endParaRPr lang="en-US"/>
        </a:p>
      </dgm:t>
    </dgm:pt>
    <dgm:pt modelId="{DDAC09B2-A23F-4D3D-BC3C-149288E86790}">
      <dgm:prSet phldrT="[Text]"/>
      <dgm:spPr/>
      <dgm:t>
        <a:bodyPr/>
        <a:lstStyle/>
        <a:p>
          <a:r>
            <a:rPr lang="en-US" b="1" dirty="0"/>
            <a:t>Automated Capacity Testing</a:t>
          </a:r>
          <a:endParaRPr lang="en-US" dirty="0"/>
        </a:p>
      </dgm:t>
    </dgm:pt>
    <dgm:pt modelId="{8EC0372D-EAB0-4DBA-9A63-EEC4B8EA59DA}" type="parTrans" cxnId="{4D961FC1-8734-405B-8378-F30D58963782}">
      <dgm:prSet/>
      <dgm:spPr/>
      <dgm:t>
        <a:bodyPr/>
        <a:lstStyle/>
        <a:p>
          <a:endParaRPr lang="en-US"/>
        </a:p>
      </dgm:t>
    </dgm:pt>
    <dgm:pt modelId="{8147CE4C-EFE4-4717-BF48-73FFEEDB99B2}" type="sibTrans" cxnId="{4D961FC1-8734-405B-8378-F30D58963782}">
      <dgm:prSet/>
      <dgm:spPr/>
      <dgm:t>
        <a:bodyPr/>
        <a:lstStyle/>
        <a:p>
          <a:endParaRPr lang="en-US"/>
        </a:p>
      </dgm:t>
    </dgm:pt>
    <dgm:pt modelId="{ECD0F7C1-C7B3-4124-8D6C-D32A660BBEBC}">
      <dgm:prSet phldrT="[Text]"/>
      <dgm:spPr/>
      <dgm:t>
        <a:bodyPr/>
        <a:lstStyle/>
        <a:p>
          <a:pPr algn="l"/>
          <a:r>
            <a:rPr lang="en-US" b="1" dirty="0"/>
            <a:t>Manual Testing</a:t>
          </a:r>
        </a:p>
        <a:p>
          <a:pPr algn="l"/>
          <a:r>
            <a:rPr lang="en-US" dirty="0"/>
            <a:t> -  Showcases</a:t>
          </a:r>
        </a:p>
        <a:p>
          <a:pPr algn="l"/>
          <a:r>
            <a:rPr lang="en-US" dirty="0"/>
            <a:t> - Exploratory  </a:t>
          </a:r>
        </a:p>
        <a:p>
          <a:pPr algn="l"/>
          <a:r>
            <a:rPr lang="en-US" dirty="0"/>
            <a:t>   testing</a:t>
          </a:r>
        </a:p>
        <a:p>
          <a:pPr algn="l"/>
          <a:endParaRPr lang="en-US" dirty="0"/>
        </a:p>
      </dgm:t>
    </dgm:pt>
    <dgm:pt modelId="{92383170-2E58-4B54-B214-83AC3B390B4D}" type="parTrans" cxnId="{12C174FA-43A4-49C0-9F5E-BEEFBA4AEF30}">
      <dgm:prSet/>
      <dgm:spPr/>
      <dgm:t>
        <a:bodyPr/>
        <a:lstStyle/>
        <a:p>
          <a:endParaRPr lang="en-US"/>
        </a:p>
      </dgm:t>
    </dgm:pt>
    <dgm:pt modelId="{229B0CEA-819F-440D-8DF1-4B83585C9CED}" type="sibTrans" cxnId="{12C174FA-43A4-49C0-9F5E-BEEFBA4AEF30}">
      <dgm:prSet/>
      <dgm:spPr/>
      <dgm:t>
        <a:bodyPr/>
        <a:lstStyle/>
        <a:p>
          <a:endParaRPr lang="en-US"/>
        </a:p>
      </dgm:t>
    </dgm:pt>
    <dgm:pt modelId="{0322A01D-3F19-4385-9107-C32A249ADC0A}">
      <dgm:prSet phldrT="[Text]"/>
      <dgm:spPr/>
      <dgm:t>
        <a:bodyPr/>
        <a:lstStyle/>
        <a:p>
          <a:r>
            <a:rPr lang="en-US" b="1" dirty="0"/>
            <a:t>Release</a:t>
          </a:r>
          <a:endParaRPr lang="en-US" dirty="0"/>
        </a:p>
      </dgm:t>
    </dgm:pt>
    <dgm:pt modelId="{4143D42B-CD0F-4787-8866-1E7C1364C3A6}" type="parTrans" cxnId="{83D68FAE-E8B9-4C45-8DEE-69BD126FC0BE}">
      <dgm:prSet/>
      <dgm:spPr/>
      <dgm:t>
        <a:bodyPr/>
        <a:lstStyle/>
        <a:p>
          <a:endParaRPr lang="en-US"/>
        </a:p>
      </dgm:t>
    </dgm:pt>
    <dgm:pt modelId="{59BCF8F3-31DE-46C1-BEEC-DC38B6DE2C3E}" type="sibTrans" cxnId="{83D68FAE-E8B9-4C45-8DEE-69BD126FC0BE}">
      <dgm:prSet/>
      <dgm:spPr/>
      <dgm:t>
        <a:bodyPr/>
        <a:lstStyle/>
        <a:p>
          <a:endParaRPr lang="en-US"/>
        </a:p>
      </dgm:t>
    </dgm:pt>
    <dgm:pt modelId="{153049D3-5EC3-44AB-AFB0-BA29774FE921}" type="pres">
      <dgm:prSet presAssocID="{81CE16EF-AE54-4930-9F99-EBBF2875DCC6}" presName="CompostProcess" presStyleCnt="0">
        <dgm:presLayoutVars>
          <dgm:dir/>
          <dgm:resizeHandles val="exact"/>
        </dgm:presLayoutVars>
      </dgm:prSet>
      <dgm:spPr/>
    </dgm:pt>
    <dgm:pt modelId="{C05EC3DC-63D4-4392-B31D-F1C78914DC93}" type="pres">
      <dgm:prSet presAssocID="{81CE16EF-AE54-4930-9F99-EBBF2875DCC6}" presName="arrow" presStyleLbl="bgShp" presStyleIdx="0" presStyleCnt="1" custScaleX="105263" custScaleY="81129"/>
      <dgm:spPr/>
    </dgm:pt>
    <dgm:pt modelId="{AF1D3088-2811-4A91-9E1E-5BDFFEE4A9E6}" type="pres">
      <dgm:prSet presAssocID="{81CE16EF-AE54-4930-9F99-EBBF2875DCC6}" presName="linearProcess" presStyleCnt="0"/>
      <dgm:spPr/>
    </dgm:pt>
    <dgm:pt modelId="{2A58BB2F-9DF8-4079-B230-43FBD7F1195F}" type="pres">
      <dgm:prSet presAssocID="{482E98EA-BA32-49B9-A38D-5932A1523A42}" presName="textNode" presStyleLbl="node1" presStyleIdx="0" presStyleCnt="5" custScaleX="60059" custScaleY="76552" custLinFactX="-30464" custLinFactNeighborX="-100000">
        <dgm:presLayoutVars>
          <dgm:bulletEnabled val="1"/>
        </dgm:presLayoutVars>
      </dgm:prSet>
      <dgm:spPr/>
      <dgm:t>
        <a:bodyPr/>
        <a:lstStyle/>
        <a:p>
          <a:endParaRPr lang="en-US"/>
        </a:p>
      </dgm:t>
    </dgm:pt>
    <dgm:pt modelId="{F2249337-F5E8-4600-8D40-F64C27D44254}" type="pres">
      <dgm:prSet presAssocID="{01D22C78-7A54-47E9-9BAD-E2974B9444F3}" presName="sibTrans" presStyleCnt="0"/>
      <dgm:spPr/>
    </dgm:pt>
    <dgm:pt modelId="{56EE6502-068C-48F2-9B26-3696AD3746D0}" type="pres">
      <dgm:prSet presAssocID="{0E103927-39AF-4C0A-801D-64A094DE1F58}" presName="textNode" presStyleLbl="node1" presStyleIdx="1" presStyleCnt="5" custScaleX="60059" custScaleY="76552" custLinFactNeighborX="-31580">
        <dgm:presLayoutVars>
          <dgm:bulletEnabled val="1"/>
        </dgm:presLayoutVars>
      </dgm:prSet>
      <dgm:spPr/>
      <dgm:t>
        <a:bodyPr/>
        <a:lstStyle/>
        <a:p>
          <a:endParaRPr lang="en-US"/>
        </a:p>
      </dgm:t>
    </dgm:pt>
    <dgm:pt modelId="{0D375120-16EE-44CD-AC7D-6F06F52F8DDA}" type="pres">
      <dgm:prSet presAssocID="{A17B3160-FC7B-4C3D-8930-DC01329D0531}" presName="sibTrans" presStyleCnt="0"/>
      <dgm:spPr/>
    </dgm:pt>
    <dgm:pt modelId="{96C107F5-6280-423E-8642-D2DFCA73F58C}" type="pres">
      <dgm:prSet presAssocID="{DDAC09B2-A23F-4D3D-BC3C-149288E86790}" presName="textNode" presStyleLbl="node1" presStyleIdx="2" presStyleCnt="5" custScaleX="60059" custScaleY="76552" custLinFactNeighborX="-31580">
        <dgm:presLayoutVars>
          <dgm:bulletEnabled val="1"/>
        </dgm:presLayoutVars>
      </dgm:prSet>
      <dgm:spPr/>
      <dgm:t>
        <a:bodyPr/>
        <a:lstStyle/>
        <a:p>
          <a:endParaRPr lang="en-US"/>
        </a:p>
      </dgm:t>
    </dgm:pt>
    <dgm:pt modelId="{318159C3-641C-4633-9D55-2978BA9E18C3}" type="pres">
      <dgm:prSet presAssocID="{8147CE4C-EFE4-4717-BF48-73FFEEDB99B2}" presName="sibTrans" presStyleCnt="0"/>
      <dgm:spPr/>
    </dgm:pt>
    <dgm:pt modelId="{4FFE30D9-5954-4AD3-B774-3EE98AC93939}" type="pres">
      <dgm:prSet presAssocID="{ECD0F7C1-C7B3-4124-8D6C-D32A660BBEBC}" presName="textNode" presStyleLbl="node1" presStyleIdx="3" presStyleCnt="5" custScaleX="60059" custScaleY="76552" custLinFactNeighborX="-31580">
        <dgm:presLayoutVars>
          <dgm:bulletEnabled val="1"/>
        </dgm:presLayoutVars>
      </dgm:prSet>
      <dgm:spPr/>
      <dgm:t>
        <a:bodyPr/>
        <a:lstStyle/>
        <a:p>
          <a:endParaRPr lang="en-US"/>
        </a:p>
      </dgm:t>
    </dgm:pt>
    <dgm:pt modelId="{05A06556-D802-4008-8CBA-0EC7E460B885}" type="pres">
      <dgm:prSet presAssocID="{229B0CEA-819F-440D-8DF1-4B83585C9CED}" presName="sibTrans" presStyleCnt="0"/>
      <dgm:spPr/>
    </dgm:pt>
    <dgm:pt modelId="{FD5B039F-14FD-4223-AA13-1D720045F874}" type="pres">
      <dgm:prSet presAssocID="{0322A01D-3F19-4385-9107-C32A249ADC0A}" presName="textNode" presStyleLbl="node1" presStyleIdx="4" presStyleCnt="5" custScaleX="60059" custScaleY="76552" custLinFactNeighborX="-31580">
        <dgm:presLayoutVars>
          <dgm:bulletEnabled val="1"/>
        </dgm:presLayoutVars>
      </dgm:prSet>
      <dgm:spPr/>
      <dgm:t>
        <a:bodyPr/>
        <a:lstStyle/>
        <a:p>
          <a:endParaRPr lang="en-US"/>
        </a:p>
      </dgm:t>
    </dgm:pt>
  </dgm:ptLst>
  <dgm:cxnLst>
    <dgm:cxn modelId="{12C174FA-43A4-49C0-9F5E-BEEFBA4AEF30}" srcId="{81CE16EF-AE54-4930-9F99-EBBF2875DCC6}" destId="{ECD0F7C1-C7B3-4124-8D6C-D32A660BBEBC}" srcOrd="3" destOrd="0" parTransId="{92383170-2E58-4B54-B214-83AC3B390B4D}" sibTransId="{229B0CEA-819F-440D-8DF1-4B83585C9CED}"/>
    <dgm:cxn modelId="{386B5C26-033F-244D-966C-4D18175DF8D3}" type="presOf" srcId="{DDAC09B2-A23F-4D3D-BC3C-149288E86790}" destId="{96C107F5-6280-423E-8642-D2DFCA73F58C}" srcOrd="0" destOrd="0" presId="urn:microsoft.com/office/officeart/2005/8/layout/hProcess9"/>
    <dgm:cxn modelId="{3CC88889-56D5-DE43-A685-E2E2B3E12CA5}" type="presOf" srcId="{482E98EA-BA32-49B9-A38D-5932A1523A42}" destId="{2A58BB2F-9DF8-4079-B230-43FBD7F1195F}" srcOrd="0" destOrd="0" presId="urn:microsoft.com/office/officeart/2005/8/layout/hProcess9"/>
    <dgm:cxn modelId="{ADDB21A7-0521-4C56-B4A9-1DFB140EBE2B}" srcId="{81CE16EF-AE54-4930-9F99-EBBF2875DCC6}" destId="{482E98EA-BA32-49B9-A38D-5932A1523A42}" srcOrd="0" destOrd="0" parTransId="{968BC091-8C96-43A9-9A32-370CF671FB9A}" sibTransId="{01D22C78-7A54-47E9-9BAD-E2974B9444F3}"/>
    <dgm:cxn modelId="{4D961FC1-8734-405B-8378-F30D58963782}" srcId="{81CE16EF-AE54-4930-9F99-EBBF2875DCC6}" destId="{DDAC09B2-A23F-4D3D-BC3C-149288E86790}" srcOrd="2" destOrd="0" parTransId="{8EC0372D-EAB0-4DBA-9A63-EEC4B8EA59DA}" sibTransId="{8147CE4C-EFE4-4717-BF48-73FFEEDB99B2}"/>
    <dgm:cxn modelId="{B2B2008D-5124-4382-9B6F-37394AF91961}" srcId="{81CE16EF-AE54-4930-9F99-EBBF2875DCC6}" destId="{0E103927-39AF-4C0A-801D-64A094DE1F58}" srcOrd="1" destOrd="0" parTransId="{B1C8DF19-9A88-4F3E-BB7D-FD81C6040FD0}" sibTransId="{A17B3160-FC7B-4C3D-8930-DC01329D0531}"/>
    <dgm:cxn modelId="{4F4208F8-D47E-7840-90E0-9A130959918B}" type="presOf" srcId="{0E103927-39AF-4C0A-801D-64A094DE1F58}" destId="{56EE6502-068C-48F2-9B26-3696AD3746D0}" srcOrd="0" destOrd="0" presId="urn:microsoft.com/office/officeart/2005/8/layout/hProcess9"/>
    <dgm:cxn modelId="{C3844128-B385-B140-8CEF-2EAB0714F20C}" type="presOf" srcId="{0322A01D-3F19-4385-9107-C32A249ADC0A}" destId="{FD5B039F-14FD-4223-AA13-1D720045F874}" srcOrd="0" destOrd="0" presId="urn:microsoft.com/office/officeart/2005/8/layout/hProcess9"/>
    <dgm:cxn modelId="{2E78DF73-9728-ED46-86E3-0CBA6175A043}" type="presOf" srcId="{ECD0F7C1-C7B3-4124-8D6C-D32A660BBEBC}" destId="{4FFE30D9-5954-4AD3-B774-3EE98AC93939}" srcOrd="0" destOrd="0" presId="urn:microsoft.com/office/officeart/2005/8/layout/hProcess9"/>
    <dgm:cxn modelId="{83D68FAE-E8B9-4C45-8DEE-69BD126FC0BE}" srcId="{81CE16EF-AE54-4930-9F99-EBBF2875DCC6}" destId="{0322A01D-3F19-4385-9107-C32A249ADC0A}" srcOrd="4" destOrd="0" parTransId="{4143D42B-CD0F-4787-8866-1E7C1364C3A6}" sibTransId="{59BCF8F3-31DE-46C1-BEEC-DC38B6DE2C3E}"/>
    <dgm:cxn modelId="{84092236-9FA8-9E48-B86A-284B040EAE4D}" type="presOf" srcId="{81CE16EF-AE54-4930-9F99-EBBF2875DCC6}" destId="{153049D3-5EC3-44AB-AFB0-BA29774FE921}" srcOrd="0" destOrd="0" presId="urn:microsoft.com/office/officeart/2005/8/layout/hProcess9"/>
    <dgm:cxn modelId="{B2443FFF-9E66-8645-A17C-4871FF3869CC}" type="presParOf" srcId="{153049D3-5EC3-44AB-AFB0-BA29774FE921}" destId="{C05EC3DC-63D4-4392-B31D-F1C78914DC93}" srcOrd="0" destOrd="0" presId="urn:microsoft.com/office/officeart/2005/8/layout/hProcess9"/>
    <dgm:cxn modelId="{F2CFDD69-18BF-6141-BB7A-BA0CAD276394}" type="presParOf" srcId="{153049D3-5EC3-44AB-AFB0-BA29774FE921}" destId="{AF1D3088-2811-4A91-9E1E-5BDFFEE4A9E6}" srcOrd="1" destOrd="0" presId="urn:microsoft.com/office/officeart/2005/8/layout/hProcess9"/>
    <dgm:cxn modelId="{93BF8C07-DF95-B147-8DF3-CCFF4F476935}" type="presParOf" srcId="{AF1D3088-2811-4A91-9E1E-5BDFFEE4A9E6}" destId="{2A58BB2F-9DF8-4079-B230-43FBD7F1195F}" srcOrd="0" destOrd="0" presId="urn:microsoft.com/office/officeart/2005/8/layout/hProcess9"/>
    <dgm:cxn modelId="{C140B2FE-BCBA-C742-902C-3504AD5C6620}" type="presParOf" srcId="{AF1D3088-2811-4A91-9E1E-5BDFFEE4A9E6}" destId="{F2249337-F5E8-4600-8D40-F64C27D44254}" srcOrd="1" destOrd="0" presId="urn:microsoft.com/office/officeart/2005/8/layout/hProcess9"/>
    <dgm:cxn modelId="{249BDAFF-028B-0D4F-A0EE-D4F49895F52E}" type="presParOf" srcId="{AF1D3088-2811-4A91-9E1E-5BDFFEE4A9E6}" destId="{56EE6502-068C-48F2-9B26-3696AD3746D0}" srcOrd="2" destOrd="0" presId="urn:microsoft.com/office/officeart/2005/8/layout/hProcess9"/>
    <dgm:cxn modelId="{18C19DF7-DB2B-E342-946C-B6EB1A35E686}" type="presParOf" srcId="{AF1D3088-2811-4A91-9E1E-5BDFFEE4A9E6}" destId="{0D375120-16EE-44CD-AC7D-6F06F52F8DDA}" srcOrd="3" destOrd="0" presId="urn:microsoft.com/office/officeart/2005/8/layout/hProcess9"/>
    <dgm:cxn modelId="{A7DBBFA0-801D-9947-9DD9-465EAD452631}" type="presParOf" srcId="{AF1D3088-2811-4A91-9E1E-5BDFFEE4A9E6}" destId="{96C107F5-6280-423E-8642-D2DFCA73F58C}" srcOrd="4" destOrd="0" presId="urn:microsoft.com/office/officeart/2005/8/layout/hProcess9"/>
    <dgm:cxn modelId="{1CC9058F-381E-9B4D-8701-21CDFF38363D}" type="presParOf" srcId="{AF1D3088-2811-4A91-9E1E-5BDFFEE4A9E6}" destId="{318159C3-641C-4633-9D55-2978BA9E18C3}" srcOrd="5" destOrd="0" presId="urn:microsoft.com/office/officeart/2005/8/layout/hProcess9"/>
    <dgm:cxn modelId="{E5AC09FB-3AA0-E343-8353-347E17B684FE}" type="presParOf" srcId="{AF1D3088-2811-4A91-9E1E-5BDFFEE4A9E6}" destId="{4FFE30D9-5954-4AD3-B774-3EE98AC93939}" srcOrd="6" destOrd="0" presId="urn:microsoft.com/office/officeart/2005/8/layout/hProcess9"/>
    <dgm:cxn modelId="{49C2CF5A-2B50-3540-808E-FAE49928AC3A}" type="presParOf" srcId="{AF1D3088-2811-4A91-9E1E-5BDFFEE4A9E6}" destId="{05A06556-D802-4008-8CBA-0EC7E460B885}" srcOrd="7" destOrd="0" presId="urn:microsoft.com/office/officeart/2005/8/layout/hProcess9"/>
    <dgm:cxn modelId="{B7B06903-C8ED-4F43-8D82-73961A4145BC}" type="presParOf" srcId="{AF1D3088-2811-4A91-9E1E-5BDFFEE4A9E6}" destId="{FD5B039F-14FD-4223-AA13-1D720045F87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EC3DC-63D4-4392-B31D-F1C78914DC93}">
      <dsp:nvSpPr>
        <dsp:cNvPr id="0" name=""/>
        <dsp:cNvSpPr/>
      </dsp:nvSpPr>
      <dsp:spPr>
        <a:xfrm>
          <a:off x="457205" y="489848"/>
          <a:ext cx="7772388" cy="421184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58BB2F-9DF8-4079-B230-43FBD7F1195F}">
      <dsp:nvSpPr>
        <dsp:cNvPr id="0" name=""/>
        <dsp:cNvSpPr/>
      </dsp:nvSpPr>
      <dsp:spPr>
        <a:xfrm>
          <a:off x="0"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Commit Stage</a:t>
          </a:r>
        </a:p>
        <a:p>
          <a:pPr lvl="0" algn="l" defTabSz="622300">
            <a:lnSpc>
              <a:spcPct val="90000"/>
            </a:lnSpc>
            <a:spcBef>
              <a:spcPct val="0"/>
            </a:spcBef>
            <a:spcAft>
              <a:spcPct val="35000"/>
            </a:spcAft>
          </a:pPr>
          <a:r>
            <a:rPr lang="en-US" sz="1400" kern="1200" dirty="0"/>
            <a:t> - Compile</a:t>
          </a:r>
        </a:p>
        <a:p>
          <a:pPr lvl="0" algn="l" defTabSz="622300">
            <a:lnSpc>
              <a:spcPct val="90000"/>
            </a:lnSpc>
            <a:spcBef>
              <a:spcPct val="0"/>
            </a:spcBef>
            <a:spcAft>
              <a:spcPct val="35000"/>
            </a:spcAft>
          </a:pPr>
          <a:r>
            <a:rPr lang="en-US" sz="1400" kern="1200" dirty="0"/>
            <a:t> - Unit Test</a:t>
          </a:r>
        </a:p>
        <a:p>
          <a:pPr lvl="0" algn="l" defTabSz="622300">
            <a:lnSpc>
              <a:spcPct val="90000"/>
            </a:lnSpc>
            <a:spcBef>
              <a:spcPct val="0"/>
            </a:spcBef>
            <a:spcAft>
              <a:spcPct val="35000"/>
            </a:spcAft>
          </a:pPr>
          <a:r>
            <a:rPr lang="en-US" sz="1400" kern="1200" dirty="0"/>
            <a:t> - Analysis</a:t>
          </a:r>
        </a:p>
        <a:p>
          <a:pPr lvl="0" algn="l" defTabSz="622300">
            <a:lnSpc>
              <a:spcPct val="90000"/>
            </a:lnSpc>
            <a:spcBef>
              <a:spcPct val="0"/>
            </a:spcBef>
            <a:spcAft>
              <a:spcPct val="35000"/>
            </a:spcAft>
          </a:pPr>
          <a:r>
            <a:rPr lang="en-US" sz="1400" kern="1200" dirty="0"/>
            <a:t> - Build Installers</a:t>
          </a:r>
        </a:p>
      </dsp:txBody>
      <dsp:txXfrm>
        <a:off x="77602" y="1878528"/>
        <a:ext cx="1450287" cy="1434488"/>
      </dsp:txXfrm>
    </dsp:sp>
    <dsp:sp modelId="{56EE6502-068C-48F2-9B26-3696AD3746D0}">
      <dsp:nvSpPr>
        <dsp:cNvPr id="0" name=""/>
        <dsp:cNvSpPr/>
      </dsp:nvSpPr>
      <dsp:spPr>
        <a:xfrm>
          <a:off x="1720662"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Automated Acceptance Test</a:t>
          </a:r>
          <a:endParaRPr lang="en-US" sz="1400" kern="1200" dirty="0"/>
        </a:p>
      </dsp:txBody>
      <dsp:txXfrm>
        <a:off x="1798264" y="1878528"/>
        <a:ext cx="1450287" cy="1434488"/>
      </dsp:txXfrm>
    </dsp:sp>
    <dsp:sp modelId="{96C107F5-6280-423E-8642-D2DFCA73F58C}">
      <dsp:nvSpPr>
        <dsp:cNvPr id="0" name=""/>
        <dsp:cNvSpPr/>
      </dsp:nvSpPr>
      <dsp:spPr>
        <a:xfrm>
          <a:off x="3489173"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Automated Capacity Testing</a:t>
          </a:r>
          <a:endParaRPr lang="en-US" sz="1400" kern="1200" dirty="0"/>
        </a:p>
      </dsp:txBody>
      <dsp:txXfrm>
        <a:off x="3566775" y="1878528"/>
        <a:ext cx="1450287" cy="1434488"/>
      </dsp:txXfrm>
    </dsp:sp>
    <dsp:sp modelId="{4FFE30D9-5954-4AD3-B774-3EE98AC93939}">
      <dsp:nvSpPr>
        <dsp:cNvPr id="0" name=""/>
        <dsp:cNvSpPr/>
      </dsp:nvSpPr>
      <dsp:spPr>
        <a:xfrm>
          <a:off x="5257683"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Manual Testing</a:t>
          </a:r>
        </a:p>
        <a:p>
          <a:pPr lvl="0" algn="l" defTabSz="622300">
            <a:lnSpc>
              <a:spcPct val="90000"/>
            </a:lnSpc>
            <a:spcBef>
              <a:spcPct val="0"/>
            </a:spcBef>
            <a:spcAft>
              <a:spcPct val="35000"/>
            </a:spcAft>
          </a:pPr>
          <a:r>
            <a:rPr lang="en-US" sz="1400" kern="1200" dirty="0"/>
            <a:t> -  Showcases</a:t>
          </a:r>
        </a:p>
        <a:p>
          <a:pPr lvl="0" algn="l" defTabSz="622300">
            <a:lnSpc>
              <a:spcPct val="90000"/>
            </a:lnSpc>
            <a:spcBef>
              <a:spcPct val="0"/>
            </a:spcBef>
            <a:spcAft>
              <a:spcPct val="35000"/>
            </a:spcAft>
          </a:pPr>
          <a:r>
            <a:rPr lang="en-US" sz="1400" kern="1200" dirty="0"/>
            <a:t> - Exploratory  </a:t>
          </a:r>
        </a:p>
        <a:p>
          <a:pPr lvl="0" algn="l" defTabSz="622300">
            <a:lnSpc>
              <a:spcPct val="90000"/>
            </a:lnSpc>
            <a:spcBef>
              <a:spcPct val="0"/>
            </a:spcBef>
            <a:spcAft>
              <a:spcPct val="35000"/>
            </a:spcAft>
          </a:pPr>
          <a:r>
            <a:rPr lang="en-US" sz="1400" kern="1200" dirty="0"/>
            <a:t>   testing</a:t>
          </a:r>
        </a:p>
        <a:p>
          <a:pPr lvl="0" algn="l" defTabSz="622300">
            <a:lnSpc>
              <a:spcPct val="90000"/>
            </a:lnSpc>
            <a:spcBef>
              <a:spcPct val="0"/>
            </a:spcBef>
            <a:spcAft>
              <a:spcPct val="35000"/>
            </a:spcAft>
          </a:pPr>
          <a:endParaRPr lang="en-US" sz="1400" kern="1200" dirty="0"/>
        </a:p>
      </dsp:txBody>
      <dsp:txXfrm>
        <a:off x="5335285" y="1878528"/>
        <a:ext cx="1450287" cy="1434488"/>
      </dsp:txXfrm>
    </dsp:sp>
    <dsp:sp modelId="{FD5B039F-14FD-4223-AA13-1D720045F874}">
      <dsp:nvSpPr>
        <dsp:cNvPr id="0" name=""/>
        <dsp:cNvSpPr/>
      </dsp:nvSpPr>
      <dsp:spPr>
        <a:xfrm>
          <a:off x="7026193" y="1800926"/>
          <a:ext cx="1605491" cy="1589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Release</a:t>
          </a:r>
          <a:endParaRPr lang="en-US" sz="1400" kern="1200" dirty="0"/>
        </a:p>
      </dsp:txBody>
      <dsp:txXfrm>
        <a:off x="7103795" y="1878528"/>
        <a:ext cx="1450287" cy="14344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19425" y="720075"/>
            <a:ext cx="4877024"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31500" y="4560550"/>
            <a:ext cx="5852149" cy="4320525"/>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52861791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 Id="rId3" Type="http://schemas.openxmlformats.org/officeDocument/2006/relationships/hyperlink" Target="http://training.play-with-docker.com/security-seccomp/"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 Id="rId3" Type="http://schemas.openxmlformats.org/officeDocument/2006/relationships/hyperlink" Target="https://github.com/docker/labs/blob/master/security/scanning/README.md"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xkcd.com/927/"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 Id="rId3" Type="http://schemas.openxmlformats.org/officeDocument/2006/relationships/hyperlink" Target="http://documentation.cloudbees.com/docs/cookbook/_choosing_the_right_slave_machines.html?query=bayer"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 Id="rId3" Type="http://schemas.openxmlformats.org/officeDocument/2006/relationships/hyperlink" Target="https://kubernetes.io/docs/concepts/workloads/controllers/deployment/#creating-a-deployment" TargetMode="Externa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 Id="rId3" Type="http://schemas.openxmlformats.org/officeDocument/2006/relationships/hyperlink" Target="http://kubernetesbyexample.com/labels/" TargetMode="Externa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s://get.docker.com"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 Id="rId3" Type="http://schemas.openxmlformats.org/officeDocument/2006/relationships/hyperlink" Target="https://github.com/docker/labs/blob/master/beginner/chapters/webapps.m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 Id="rId3" Type="http://schemas.openxmlformats.org/officeDocument/2006/relationships/hyperlink" Target="https://github.com/docker/dceu_tutorials/blob/master/11-infrastructure-as-code.md"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 Id="rId3" Type="http://schemas.openxmlformats.org/officeDocument/2006/relationships/hyperlink" Target="https://github.com/codeship/go-hello-world"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 Id="rId3" Type="http://schemas.openxmlformats.org/officeDocument/2006/relationships/hyperlink" Target="https://github.com/codeship/go-hello-world"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 Id="rId3" Type="http://schemas.openxmlformats.org/officeDocument/2006/relationships/hyperlink" Target="https://github.com/google/cadvisor"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 Id="rId3" Type="http://schemas.openxmlformats.org/officeDocument/2006/relationships/hyperlink" Target="https://github.com/docker/dceu_tutorials/blob/master/07-volumes.md"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 Id="rId3" Type="http://schemas.openxmlformats.org/officeDocument/2006/relationships/hyperlink" Target="https://docs.docker.com/engine/userguide/networking/"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3" name="Shape 103"/>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957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rtl="0">
              <a:spcBef>
                <a:spcPts val="0"/>
              </a:spcBef>
              <a:buSzPct val="100000"/>
              <a:buFont typeface="Calibri"/>
              <a:buChar char="-"/>
            </a:pPr>
            <a:r>
              <a:rPr lang="en-US" sz="1200">
                <a:latin typeface="Calibri"/>
                <a:ea typeface="Calibri"/>
                <a:cs typeface="Calibri"/>
                <a:sym typeface="Calibri"/>
              </a:rPr>
              <a:t>Management of software has changed radically in this time too:</a:t>
            </a:r>
          </a:p>
          <a:p>
            <a:pPr marL="914400" lvl="1" indent="-304800" rtl="0">
              <a:spcBef>
                <a:spcPts val="0"/>
              </a:spcBef>
              <a:buSzPct val="100000"/>
              <a:buFont typeface="Calibri"/>
              <a:buChar char="-"/>
            </a:pPr>
            <a:r>
              <a:rPr lang="en-US" sz="1200">
                <a:latin typeface="Calibri"/>
                <a:ea typeface="Calibri"/>
                <a:cs typeface="Calibri"/>
                <a:sym typeface="Calibri"/>
              </a:rPr>
              <a:t>We used to have big up-front specifications for “projects” that represented yearly releases, and deadlines were frequently missed.</a:t>
            </a:r>
          </a:p>
          <a:p>
            <a:pPr marL="914400" lvl="1" indent="-304800">
              <a:spcBef>
                <a:spcPts val="0"/>
              </a:spcBef>
              <a:buSzPct val="100000"/>
              <a:buFont typeface="Calibri"/>
              <a:buChar char="-"/>
            </a:pPr>
            <a:r>
              <a:rPr lang="en-US" sz="1200">
                <a:latin typeface="Calibri"/>
                <a:ea typeface="Calibri"/>
                <a:cs typeface="Calibri"/>
                <a:sym typeface="Calibri"/>
              </a:rPr>
              <a:t>Now we have Agile development… “projects” are mostly gone and instead we have ever-changing “products” with a much-tighter release schedule… sometimes multiple times per day.</a:t>
            </a:r>
          </a:p>
        </p:txBody>
      </p:sp>
      <p:sp>
        <p:nvSpPr>
          <p:cNvPr id="186" name="Shape 18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5218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826" name="Shape 82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01932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r>
              <a:rPr lang="en-US" sz="1200" dirty="0">
                <a:solidFill>
                  <a:schemeClr val="dk1"/>
                </a:solidFill>
                <a:latin typeface="Calibri"/>
                <a:ea typeface="Calibri"/>
                <a:cs typeface="Calibri"/>
                <a:sym typeface="Calibri"/>
              </a:rPr>
              <a:t>Imagine what it would take to support something like American Idol’s voting system… you’d probably define a similar architecture.</a:t>
            </a:r>
          </a:p>
        </p:txBody>
      </p:sp>
    </p:spTree>
    <p:extLst>
      <p:ext uri="{BB962C8B-B14F-4D97-AF65-F5344CB8AC3E}">
        <p14:creationId xmlns:p14="http://schemas.microsoft.com/office/powerpoint/2010/main" val="10255034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Shape 1087"/>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88" name="Shape 1088"/>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5211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Shape 109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96" name="Shape 109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54138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Shape 110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2" name="Shape 110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38914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Shape 111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13" name="Shape 111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smtClean="0">
                <a:solidFill>
                  <a:schemeClr val="dk1"/>
                </a:solidFill>
                <a:latin typeface="Calibri"/>
                <a:ea typeface="Calibri"/>
                <a:cs typeface="Calibri"/>
                <a:sym typeface="Calibri"/>
              </a:rPr>
              <a:t>1.1 </a:t>
            </a:r>
            <a:r>
              <a:rPr lang="en-US" sz="1200" dirty="0">
                <a:solidFill>
                  <a:schemeClr val="dk1"/>
                </a:solidFill>
                <a:latin typeface="Calibri"/>
                <a:ea typeface="Calibri"/>
                <a:cs typeface="Calibri"/>
                <a:sym typeface="Calibri"/>
              </a:rPr>
              <a:t>– Creating a separate partition for containers – mapping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/lib/</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to a separate partition</a:t>
            </a:r>
          </a:p>
          <a:p>
            <a:pPr marL="0" marR="0" lvl="0" indent="0" algn="l" rtl="0">
              <a:spcBef>
                <a:spcPts val="0"/>
              </a:spcBef>
              <a:buSzPct val="25000"/>
              <a:buNone/>
            </a:pPr>
            <a:r>
              <a:rPr lang="en-US" sz="1200" dirty="0">
                <a:solidFill>
                  <a:schemeClr val="dk1"/>
                </a:solidFill>
                <a:latin typeface="Calibri"/>
                <a:ea typeface="Calibri"/>
                <a:cs typeface="Calibri"/>
                <a:sym typeface="Calibri"/>
              </a:rPr>
              <a:t>2.1 – Restricting network traffic – pass </a:t>
            </a:r>
            <a:r>
              <a:rPr lang="en-US" sz="1200" dirty="0" err="1">
                <a:solidFill>
                  <a:schemeClr val="dk1"/>
                </a:solidFill>
                <a:latin typeface="Calibri"/>
                <a:ea typeface="Calibri"/>
                <a:cs typeface="Calibri"/>
                <a:sym typeface="Calibri"/>
              </a:rPr>
              <a:t>icc</a:t>
            </a:r>
            <a:r>
              <a:rPr lang="en-US" sz="1200" dirty="0">
                <a:solidFill>
                  <a:schemeClr val="dk1"/>
                </a:solidFill>
                <a:latin typeface="Calibri"/>
                <a:ea typeface="Calibri"/>
                <a:cs typeface="Calibri"/>
                <a:sym typeface="Calibri"/>
              </a:rPr>
              <a:t>=false to the Docker daemon startup process </a:t>
            </a:r>
          </a:p>
          <a:p>
            <a:pPr marL="0" marR="0" lvl="0" indent="0" algn="l" rtl="0">
              <a:spcBef>
                <a:spcPts val="0"/>
              </a:spcBef>
              <a:buSzPct val="25000"/>
              <a:buNone/>
            </a:pPr>
            <a:r>
              <a:rPr lang="en-US" sz="1200" dirty="0">
                <a:solidFill>
                  <a:schemeClr val="dk1"/>
                </a:solidFill>
                <a:latin typeface="Calibri"/>
                <a:ea typeface="Calibri"/>
                <a:cs typeface="Calibri"/>
                <a:sym typeface="Calibri"/>
              </a:rPr>
              <a:t>2.5 – Do not use the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storage driver – Use the appropriate storage driver for the OS of the Docker host</a:t>
            </a:r>
          </a:p>
          <a:p>
            <a:pPr marL="0" marR="0" lvl="0" indent="0" algn="l" rtl="0">
              <a:spcBef>
                <a:spcPts val="0"/>
              </a:spcBef>
              <a:buSzPct val="25000"/>
              <a:buNone/>
            </a:pPr>
            <a:r>
              <a:rPr lang="en-US" sz="1200" dirty="0">
                <a:solidFill>
                  <a:schemeClr val="dk1"/>
                </a:solidFill>
                <a:latin typeface="Calibri"/>
                <a:ea typeface="Calibri"/>
                <a:cs typeface="Calibri"/>
                <a:sym typeface="Calibri"/>
              </a:rPr>
              <a:t>4.1 - Create a user for the container – Run containers as non-root users</a:t>
            </a:r>
          </a:p>
          <a:p>
            <a:pPr marL="0" marR="0" lvl="0" indent="0" algn="l" rtl="0">
              <a:spcBef>
                <a:spcPts val="0"/>
              </a:spcBef>
              <a:buSzPct val="25000"/>
              <a:buNone/>
            </a:pPr>
            <a:r>
              <a:rPr lang="en-US" sz="1200" dirty="0">
                <a:solidFill>
                  <a:schemeClr val="dk1"/>
                </a:solidFill>
                <a:latin typeface="Calibri"/>
                <a:ea typeface="Calibri"/>
                <a:cs typeface="Calibri"/>
                <a:sym typeface="Calibri"/>
              </a:rPr>
              <a:t>5.7 – Do not run ssh within containers – Use tools provided by Docker to access containers including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exec, </a:t>
            </a:r>
            <a:r>
              <a:rPr lang="en-US" sz="1200" dirty="0" err="1">
                <a:solidFill>
                  <a:schemeClr val="dk1"/>
                </a:solidFill>
                <a:latin typeface="Calibri"/>
                <a:ea typeface="Calibri"/>
                <a:cs typeface="Calibri"/>
                <a:sym typeface="Calibri"/>
              </a:rPr>
              <a:t>etc</a:t>
            </a:r>
            <a:endParaRPr lang="en-US"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76933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Shape 1120"/>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21" name="Shape 1121"/>
          <p:cNvSpPr txBox="1">
            <a:spLocks noGrp="1"/>
          </p:cNvSpPr>
          <p:nvPr>
            <p:ph type="body" idx="1"/>
          </p:nvPr>
        </p:nvSpPr>
        <p:spPr>
          <a:xfrm>
            <a:off x="731520" y="4960619"/>
            <a:ext cx="5986779" cy="3920490"/>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If time allows review Docker Security white paper</a:t>
            </a:r>
          </a:p>
          <a:p>
            <a:pPr marL="0" marR="0" lvl="0" indent="0" algn="l" rtl="0">
              <a:spcBef>
                <a:spcPts val="0"/>
              </a:spcBef>
              <a:buNone/>
            </a:pPr>
            <a:endParaRPr sz="1200" b="1"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https://d3oypxn00j2a10.cloudfront.net/assets/img/Docker%20Security/WP_Intro_to_container_security_03.20.2015.pdf</a:t>
            </a:r>
          </a:p>
          <a:p>
            <a:pPr marL="0" marR="0" lvl="0" indent="0" algn="l" rtl="0">
              <a:spcBef>
                <a:spcPts val="0"/>
              </a:spcBef>
              <a:buNone/>
            </a:pPr>
            <a:endParaRPr sz="1200" b="1"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Points to consider:</a:t>
            </a:r>
          </a:p>
          <a:p>
            <a:pPr marL="0" marR="0" lvl="0" indent="0" algn="l" rtl="0">
              <a:spcBef>
                <a:spcPts val="0"/>
              </a:spcBef>
              <a:spcAft>
                <a:spcPts val="0"/>
              </a:spcAft>
              <a:buNone/>
            </a:pPr>
            <a:endParaRPr sz="1200" b="1" dirty="0">
              <a:solidFill>
                <a:schemeClr val="dk1"/>
              </a:solidFill>
              <a:latin typeface="Calibri"/>
              <a:ea typeface="Calibri"/>
              <a:cs typeface="Calibri"/>
              <a:sym typeface="Calibri"/>
            </a:endParaRP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Security is one of the most difficult areas of IT for which to prescribe solutions</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Security is often misunderstood or de-prioritized by the business</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Which is the strongest recommendation from the Docker Bench Results list? Most surprising?</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Which, if any, do you disagree with?</a:t>
            </a:r>
          </a:p>
          <a:p>
            <a:pPr marL="171450" marR="0" lvl="0" indent="-171450" algn="l" rtl="0">
              <a:spcBef>
                <a:spcPts val="600"/>
              </a:spcBef>
              <a:buClr>
                <a:schemeClr val="dk1"/>
              </a:buClr>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03268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Shape 112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30" name="Shape 113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http://training.play-with-docker.com/security-seccomp/</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32623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Shape 11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https://github.com/docker/labs/blob/master/security/scanning/README.md</a:t>
            </a:r>
          </a:p>
          <a:p>
            <a:pPr lvl="0">
              <a:spcBef>
                <a:spcPts val="0"/>
              </a:spcBef>
              <a:buNone/>
            </a:pPr>
            <a:endParaRPr sz="1200" dirty="0">
              <a:latin typeface="Calibri"/>
              <a:ea typeface="Calibri"/>
              <a:cs typeface="Calibri"/>
              <a:sym typeface="Calibri"/>
            </a:endParaRPr>
          </a:p>
        </p:txBody>
      </p:sp>
      <p:sp>
        <p:nvSpPr>
          <p:cNvPr id="1153" name="Shape 11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1695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Shape 115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59" name="Shape 115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https://blog.quay.io/security­ </a:t>
            </a:r>
            <a:r>
              <a:rPr lang="en-US" sz="1200" i="0" u="none" strike="noStrike" cap="none" dirty="0" err="1">
                <a:solidFill>
                  <a:schemeClr val="dk1"/>
                </a:solidFill>
                <a:latin typeface="Calibri"/>
                <a:ea typeface="Calibri"/>
                <a:cs typeface="Calibri"/>
                <a:sym typeface="Calibri"/>
              </a:rPr>
              <a:t>scanning­beta</a:t>
            </a:r>
            <a:r>
              <a:rPr lang="en-US" sz="1200" i="0" u="none" strike="noStrike" cap="none" dirty="0">
                <a:solidFill>
                  <a:schemeClr val="dk1"/>
                </a:solidFill>
                <a:latin typeface="Calibri"/>
                <a:ea typeface="Calibri"/>
                <a:cs typeface="Calibri"/>
                <a:sym typeface="Calibri"/>
              </a:rPr>
              <a:t>/ </a:t>
            </a:r>
          </a:p>
          <a:p>
            <a:pPr marL="0" marR="0" lvl="1" indent="0" algn="l" rtl="0">
              <a:lnSpc>
                <a:spcPct val="100000"/>
              </a:lnSpc>
              <a:spcBef>
                <a:spcPts val="0"/>
              </a:spcBef>
              <a:spcAft>
                <a:spcPts val="0"/>
              </a:spcAft>
              <a:buClr>
                <a:schemeClr val="dk1"/>
              </a:buClr>
              <a:buFont typeface="Calibri"/>
              <a:buNone/>
            </a:pPr>
            <a:endParaRPr sz="1200" i="0" u="none" strike="noStrike" cap="none"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https://coreos.com/blog/</a:t>
            </a:r>
            <a:r>
              <a:rPr lang="en-US" sz="1200" i="0" u="none" strike="noStrike" cap="none" dirty="0" err="1">
                <a:solidFill>
                  <a:schemeClr val="dk1"/>
                </a:solidFill>
                <a:latin typeface="Calibri"/>
                <a:ea typeface="Calibri"/>
                <a:cs typeface="Calibri"/>
                <a:sym typeface="Calibri"/>
              </a:rPr>
              <a:t>vulnerability­analysis­for</a:t>
            </a:r>
            <a:r>
              <a:rPr lang="en-US" sz="1200" i="0" u="none" strike="noStrike" cap="none" dirty="0">
                <a:solidFill>
                  <a:schemeClr val="dk1"/>
                </a:solidFill>
                <a:latin typeface="Calibri"/>
                <a:ea typeface="Calibri"/>
                <a:cs typeface="Calibri"/>
                <a:sym typeface="Calibri"/>
              </a:rPr>
              <a:t>­ containers/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9966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92" name="Shape 19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common problem for developers is the difficulty of managing all their application's dependencies in a simple and automated way.</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This is usually difficult for several reasons: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Cross-platform dependencies</a:t>
            </a:r>
            <a:r>
              <a:rPr lang="en-US" sz="1200" b="0" i="0" dirty="0">
                <a:solidFill>
                  <a:schemeClr val="dk1"/>
                </a:solidFill>
                <a:latin typeface="Calibri"/>
                <a:ea typeface="Calibri"/>
                <a:cs typeface="Calibri"/>
                <a:sym typeface="Calibri"/>
              </a:rPr>
              <a:t>. Modern applications often depend on a combination of system libraries and binaries, language-specific packages, framework-specific modules, internal components developed for another project, etc. These dependencies live in different "worlds" and require different tools - these tools typically don't work well with each other, requiring awkward custom integrations.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Conflicting dependencies</a:t>
            </a:r>
            <a:r>
              <a:rPr lang="en-US" sz="1200" b="0" i="0" dirty="0">
                <a:solidFill>
                  <a:schemeClr val="dk1"/>
                </a:solidFill>
                <a:latin typeface="Calibri"/>
                <a:ea typeface="Calibri"/>
                <a:cs typeface="Calibri"/>
                <a:sym typeface="Calibri"/>
              </a:rPr>
              <a:t>. Different applications may depend on different versions of the same dependency. Packaging tools handle these situations with various degrees of ease - but they all handle them in different and incompatible ways, which again forces the developer to do extra work.</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Custom dependencies</a:t>
            </a:r>
            <a:r>
              <a:rPr lang="en-US" sz="1200" b="0" i="0" dirty="0">
                <a:solidFill>
                  <a:schemeClr val="dk1"/>
                </a:solidFill>
                <a:latin typeface="Calibri"/>
                <a:ea typeface="Calibri"/>
                <a:cs typeface="Calibri"/>
                <a:sym typeface="Calibri"/>
              </a:rPr>
              <a:t>. A developer may need to prepare a custom version of their application's dependency. Some packaging systems can handle custom versions of a dependency, others can't - and all of them handle it differently.</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Docker solves the problem of dependency hell by giving the developer a simple way to express </a:t>
            </a:r>
            <a:r>
              <a:rPr lang="en-US" sz="1200" b="0" i="1" dirty="0">
                <a:solidFill>
                  <a:schemeClr val="dk1"/>
                </a:solidFill>
                <a:latin typeface="Calibri"/>
                <a:ea typeface="Calibri"/>
                <a:cs typeface="Calibri"/>
                <a:sym typeface="Calibri"/>
              </a:rPr>
              <a:t>all</a:t>
            </a:r>
            <a:r>
              <a:rPr lang="en-US" sz="1200" b="0" i="0" dirty="0">
                <a:solidFill>
                  <a:schemeClr val="dk1"/>
                </a:solidFill>
                <a:latin typeface="Calibri"/>
                <a:ea typeface="Calibri"/>
                <a:cs typeface="Calibri"/>
                <a:sym typeface="Calibri"/>
              </a:rPr>
              <a:t> their application's dependencies in one place, while streamlining the process of assembling them. If this makes you think of </a:t>
            </a:r>
            <a:r>
              <a:rPr lang="en-US" sz="1200" b="0" i="0" u="sng" strike="noStrike" dirty="0">
                <a:solidFill>
                  <a:schemeClr val="hlink"/>
                </a:solidFill>
                <a:latin typeface="Calibri"/>
                <a:ea typeface="Calibri"/>
                <a:cs typeface="Calibri"/>
                <a:sym typeface="Calibri"/>
                <a:hlinkClick r:id="rId3"/>
              </a:rPr>
              <a:t>XKCD 927</a:t>
            </a:r>
            <a:r>
              <a:rPr lang="en-US" sz="1200" b="0" i="0" dirty="0">
                <a:solidFill>
                  <a:schemeClr val="dk1"/>
                </a:solidFill>
                <a:latin typeface="Calibri"/>
                <a:ea typeface="Calibri"/>
                <a:cs typeface="Calibri"/>
                <a:sym typeface="Calibri"/>
              </a:rPr>
              <a:t>, don't worry. Docker doesn't </a:t>
            </a:r>
            <a:r>
              <a:rPr lang="en-US" sz="1200" b="0" i="1" dirty="0">
                <a:solidFill>
                  <a:schemeClr val="dk1"/>
                </a:solidFill>
                <a:latin typeface="Calibri"/>
                <a:ea typeface="Calibri"/>
                <a:cs typeface="Calibri"/>
                <a:sym typeface="Calibri"/>
              </a:rPr>
              <a:t>replace</a:t>
            </a:r>
            <a:r>
              <a:rPr lang="en-US" sz="1200" b="0" i="0" dirty="0">
                <a:solidFill>
                  <a:schemeClr val="dk1"/>
                </a:solidFill>
                <a:latin typeface="Calibri"/>
                <a:ea typeface="Calibri"/>
                <a:cs typeface="Calibri"/>
                <a:sym typeface="Calibri"/>
              </a:rPr>
              <a:t> your favorite packaging systems. It simply orchestrates their use in a simple and repeatable way. How does it do that? With layers.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Docker defines a build as running a sequence of Unix commands, one after the other, in the same container. Build commands modify the contents of the container (usually by installing new files on the </a:t>
            </a:r>
            <a:r>
              <a:rPr lang="en-US" sz="1200" b="0" i="0" dirty="0" err="1">
                <a:solidFill>
                  <a:schemeClr val="dk1"/>
                </a:solidFill>
                <a:latin typeface="Calibri"/>
                <a:ea typeface="Calibri"/>
                <a:cs typeface="Calibri"/>
                <a:sym typeface="Calibri"/>
              </a:rPr>
              <a:t>filesystem</a:t>
            </a:r>
            <a:r>
              <a:rPr lang="en-US" sz="1200" b="0" i="0" dirty="0">
                <a:solidFill>
                  <a:schemeClr val="dk1"/>
                </a:solidFill>
                <a:latin typeface="Calibri"/>
                <a:ea typeface="Calibri"/>
                <a:cs typeface="Calibri"/>
                <a:sym typeface="Calibri"/>
              </a:rPr>
              <a:t>), the next command modifies it some more, etc. Since each build command inherits the result of the previous commands, the </a:t>
            </a:r>
            <a:r>
              <a:rPr lang="en-US" sz="1200" b="0" i="1" dirty="0">
                <a:solidFill>
                  <a:schemeClr val="dk1"/>
                </a:solidFill>
                <a:latin typeface="Calibri"/>
                <a:ea typeface="Calibri"/>
                <a:cs typeface="Calibri"/>
                <a:sym typeface="Calibri"/>
              </a:rPr>
              <a:t>order</a:t>
            </a:r>
            <a:r>
              <a:rPr lang="en-US" sz="1200" b="0" i="0" dirty="0">
                <a:solidFill>
                  <a:schemeClr val="dk1"/>
                </a:solidFill>
                <a:latin typeface="Calibri"/>
                <a:ea typeface="Calibri"/>
                <a:cs typeface="Calibri"/>
                <a:sym typeface="Calibri"/>
              </a:rPr>
              <a:t> in which the commands are executed expresses </a:t>
            </a:r>
            <a:r>
              <a:rPr lang="en-US" sz="1200" b="0" i="1" dirty="0">
                <a:solidFill>
                  <a:schemeClr val="dk1"/>
                </a:solidFill>
                <a:latin typeface="Calibri"/>
                <a:ea typeface="Calibri"/>
                <a:cs typeface="Calibri"/>
                <a:sym typeface="Calibri"/>
              </a:rPr>
              <a:t>dependencies</a:t>
            </a:r>
            <a:r>
              <a:rPr lang="en-US" sz="1200" b="0" i="0" dirty="0">
                <a:solidFill>
                  <a:schemeClr val="dk1"/>
                </a:solidFill>
                <a:latin typeface="Calibri"/>
                <a:ea typeface="Calibri"/>
                <a:cs typeface="Calibri"/>
                <a:sym typeface="Calibri"/>
              </a:rPr>
              <a:t>.</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Here's a typical Docker build process: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FROM ubuntu:12.04 RUN apt-get update &amp;&amp; apt-get install -y python python-pip curl RUN curl -</a:t>
            </a:r>
            <a:r>
              <a:rPr lang="en-US" sz="1200" b="0" i="0" dirty="0" err="1">
                <a:solidFill>
                  <a:schemeClr val="dk1"/>
                </a:solidFill>
                <a:latin typeface="Calibri"/>
                <a:ea typeface="Calibri"/>
                <a:cs typeface="Calibri"/>
                <a:sym typeface="Calibri"/>
              </a:rPr>
              <a:t>sSL</a:t>
            </a:r>
            <a:r>
              <a:rPr lang="en-US" sz="1200" b="0" i="0" dirty="0">
                <a:solidFill>
                  <a:schemeClr val="dk1"/>
                </a:solidFill>
                <a:latin typeface="Calibri"/>
                <a:ea typeface="Calibri"/>
                <a:cs typeface="Calibri"/>
                <a:sym typeface="Calibri"/>
              </a:rPr>
              <a:t> https://</a:t>
            </a:r>
            <a:r>
              <a:rPr lang="en-US" sz="1200" b="0" i="0" dirty="0" err="1">
                <a:solidFill>
                  <a:schemeClr val="dk1"/>
                </a:solidFill>
                <a:latin typeface="Calibri"/>
                <a:ea typeface="Calibri"/>
                <a:cs typeface="Calibri"/>
                <a:sym typeface="Calibri"/>
              </a:rPr>
              <a:t>github.com</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shykes</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helloflask</a:t>
            </a:r>
            <a:r>
              <a:rPr lang="en-US" sz="1200" b="0" i="0" dirty="0">
                <a:solidFill>
                  <a:schemeClr val="dk1"/>
                </a:solidFill>
                <a:latin typeface="Calibri"/>
                <a:ea typeface="Calibri"/>
                <a:cs typeface="Calibri"/>
                <a:sym typeface="Calibri"/>
              </a:rPr>
              <a:t>/archive/</a:t>
            </a:r>
            <a:r>
              <a:rPr lang="en-US" sz="1200" b="0" i="0" dirty="0" err="1">
                <a:solidFill>
                  <a:schemeClr val="dk1"/>
                </a:solidFill>
                <a:latin typeface="Calibri"/>
                <a:ea typeface="Calibri"/>
                <a:cs typeface="Calibri"/>
                <a:sym typeface="Calibri"/>
              </a:rPr>
              <a:t>master.tar.gz</a:t>
            </a:r>
            <a:r>
              <a:rPr lang="en-US" sz="1200" b="0" i="0" dirty="0">
                <a:solidFill>
                  <a:schemeClr val="dk1"/>
                </a:solidFill>
                <a:latin typeface="Calibri"/>
                <a:ea typeface="Calibri"/>
                <a:cs typeface="Calibri"/>
                <a:sym typeface="Calibri"/>
              </a:rPr>
              <a:t> | tar -</a:t>
            </a:r>
            <a:r>
              <a:rPr lang="en-US" sz="1200" b="0" i="0" dirty="0" err="1">
                <a:solidFill>
                  <a:schemeClr val="dk1"/>
                </a:solidFill>
                <a:latin typeface="Calibri"/>
                <a:ea typeface="Calibri"/>
                <a:cs typeface="Calibri"/>
                <a:sym typeface="Calibri"/>
              </a:rPr>
              <a:t>xzv</a:t>
            </a:r>
            <a:r>
              <a:rPr lang="en-US" sz="1200" b="0" i="0" dirty="0">
                <a:solidFill>
                  <a:schemeClr val="dk1"/>
                </a:solidFill>
                <a:latin typeface="Calibri"/>
                <a:ea typeface="Calibri"/>
                <a:cs typeface="Calibri"/>
                <a:sym typeface="Calibri"/>
              </a:rPr>
              <a:t> RUN cd </a:t>
            </a:r>
            <a:r>
              <a:rPr lang="en-US" sz="1200" b="0" i="0" dirty="0" err="1">
                <a:solidFill>
                  <a:schemeClr val="dk1"/>
                </a:solidFill>
                <a:latin typeface="Calibri"/>
                <a:ea typeface="Calibri"/>
                <a:cs typeface="Calibri"/>
                <a:sym typeface="Calibri"/>
              </a:rPr>
              <a:t>helloflask</a:t>
            </a:r>
            <a:r>
              <a:rPr lang="en-US" sz="1200" b="0" i="0" dirty="0">
                <a:solidFill>
                  <a:schemeClr val="dk1"/>
                </a:solidFill>
                <a:latin typeface="Calibri"/>
                <a:ea typeface="Calibri"/>
                <a:cs typeface="Calibri"/>
                <a:sym typeface="Calibri"/>
              </a:rPr>
              <a:t>-master &amp;&amp; pip install -r </a:t>
            </a:r>
            <a:r>
              <a:rPr lang="en-US" sz="1200" b="0" i="0" dirty="0" err="1">
                <a:solidFill>
                  <a:schemeClr val="dk1"/>
                </a:solidFill>
                <a:latin typeface="Calibri"/>
                <a:ea typeface="Calibri"/>
                <a:cs typeface="Calibri"/>
                <a:sym typeface="Calibri"/>
              </a:rPr>
              <a:t>requirements.txt</a:t>
            </a:r>
            <a:endParaRPr lang="en-US" sz="1200" b="0" i="0" dirty="0">
              <a:solidFill>
                <a:schemeClr val="dk1"/>
              </a:solidFill>
              <a:latin typeface="Calibri"/>
              <a:ea typeface="Calibri"/>
              <a:cs typeface="Calibri"/>
              <a:sym typeface="Calibri"/>
            </a:endParaRP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Note that Docker doesn't care </a:t>
            </a:r>
            <a:r>
              <a:rPr lang="en-US" sz="1200" b="0" i="1" dirty="0">
                <a:solidFill>
                  <a:schemeClr val="dk1"/>
                </a:solidFill>
                <a:latin typeface="Calibri"/>
                <a:ea typeface="Calibri"/>
                <a:cs typeface="Calibri"/>
                <a:sym typeface="Calibri"/>
              </a:rPr>
              <a:t>how</a:t>
            </a:r>
            <a:r>
              <a:rPr lang="en-US" sz="1200" b="0" i="0" dirty="0">
                <a:solidFill>
                  <a:schemeClr val="dk1"/>
                </a:solidFill>
                <a:latin typeface="Calibri"/>
                <a:ea typeface="Calibri"/>
                <a:cs typeface="Calibri"/>
                <a:sym typeface="Calibri"/>
              </a:rPr>
              <a:t> dependencies are built - as long as they can be built by running a Unix command in a container.</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Reference: https://</a:t>
            </a:r>
            <a:r>
              <a:rPr lang="en-US" sz="1200" b="0" i="0" dirty="0" err="1">
                <a:solidFill>
                  <a:schemeClr val="dk1"/>
                </a:solidFill>
                <a:latin typeface="Calibri"/>
                <a:ea typeface="Calibri"/>
                <a:cs typeface="Calibri"/>
                <a:sym typeface="Calibri"/>
              </a:rPr>
              <a:t>github.com</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endParaRPr lang="en-US" sz="1200" b="0" i="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40270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Shape 114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47" name="Shape 114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groups.google.com</a:t>
            </a:r>
            <a:r>
              <a:rPr lang="en-US" sz="1200" dirty="0">
                <a:solidFill>
                  <a:schemeClr val="dk1"/>
                </a:solidFill>
                <a:latin typeface="Calibri"/>
                <a:ea typeface="Calibri"/>
                <a:cs typeface="Calibri"/>
                <a:sym typeface="Calibri"/>
              </a:rPr>
              <a:t>/forum/#!forum/</a:t>
            </a:r>
            <a:r>
              <a:rPr lang="en-US" sz="1200" dirty="0" err="1">
                <a:solidFill>
                  <a:schemeClr val="dk1"/>
                </a:solidFill>
                <a:latin typeface="Calibri"/>
                <a:ea typeface="Calibri"/>
                <a:cs typeface="Calibri"/>
                <a:sym typeface="Calibri"/>
              </a:rPr>
              <a:t>docker-dev</a:t>
            </a:r>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81214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95" name="Shape 89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42010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lang="en-US" dirty="0" smtClean="0"/>
          </a:p>
          <a:p>
            <a:pPr lvl="0">
              <a:spcBef>
                <a:spcPts val="0"/>
              </a:spcBef>
              <a:buNone/>
            </a:pPr>
            <a:endParaRPr lang="en-US" dirty="0" smtClean="0"/>
          </a:p>
          <a:p>
            <a:pPr lvl="0">
              <a:spcBef>
                <a:spcPts val="0"/>
              </a:spcBef>
              <a:buNone/>
            </a:pPr>
            <a:r>
              <a:rPr lang="en-US" dirty="0" smtClean="0"/>
              <a:t>How </a:t>
            </a:r>
            <a:r>
              <a:rPr lang="en-US" dirty="0" err="1" smtClean="0"/>
              <a:t>docker</a:t>
            </a:r>
            <a:r>
              <a:rPr lang="en-US" dirty="0" smtClean="0"/>
              <a:t> can be used to solve a real world problem, here are few examples.</a:t>
            </a:r>
            <a:endParaRPr dirty="0"/>
          </a:p>
        </p:txBody>
      </p:sp>
      <p:sp>
        <p:nvSpPr>
          <p:cNvPr id="903" name="Shape 90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7400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lnSpc>
                <a:spcPct val="100000"/>
              </a:lnSpc>
              <a:spcBef>
                <a:spcPts val="0"/>
              </a:spcBef>
              <a:spcAft>
                <a:spcPts val="0"/>
              </a:spcAft>
              <a:buNone/>
            </a:pPr>
            <a:endParaRPr lang="en-US" sz="1200" dirty="0" smtClean="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r>
              <a:rPr lang="en-US" sz="1200" dirty="0" smtClean="0">
                <a:solidFill>
                  <a:schemeClr val="dk1"/>
                </a:solidFill>
                <a:highlight>
                  <a:srgbClr val="FFFFFF"/>
                </a:highlight>
                <a:latin typeface="Calibri"/>
                <a:ea typeface="Calibri"/>
                <a:cs typeface="Calibri"/>
                <a:sym typeface="Calibri"/>
              </a:rPr>
              <a:t>Kubernetes – manage </a:t>
            </a:r>
            <a:r>
              <a:rPr lang="en-US" sz="1200" dirty="0" err="1" smtClean="0">
                <a:solidFill>
                  <a:schemeClr val="dk1"/>
                </a:solidFill>
                <a:highlight>
                  <a:srgbClr val="FFFFFF"/>
                </a:highlight>
                <a:latin typeface="Calibri"/>
                <a:ea typeface="Calibri"/>
                <a:cs typeface="Calibri"/>
                <a:sym typeface="Calibri"/>
              </a:rPr>
              <a:t>docker</a:t>
            </a:r>
            <a:r>
              <a:rPr lang="en-US" sz="1200" dirty="0" smtClean="0">
                <a:solidFill>
                  <a:schemeClr val="dk1"/>
                </a:solidFill>
                <a:highlight>
                  <a:srgbClr val="FFFFFF"/>
                </a:highlight>
                <a:latin typeface="Calibri"/>
                <a:ea typeface="Calibri"/>
                <a:cs typeface="Calibri"/>
                <a:sym typeface="Calibri"/>
              </a:rPr>
              <a:t> containers as a</a:t>
            </a:r>
            <a:r>
              <a:rPr lang="en-US" sz="1200" baseline="0" dirty="0" smtClean="0">
                <a:solidFill>
                  <a:schemeClr val="dk1"/>
                </a:solidFill>
                <a:highlight>
                  <a:srgbClr val="FFFFFF"/>
                </a:highlight>
                <a:latin typeface="Calibri"/>
                <a:ea typeface="Calibri"/>
                <a:cs typeface="Calibri"/>
                <a:sym typeface="Calibri"/>
              </a:rPr>
              <a:t> cluster. – by google</a:t>
            </a:r>
            <a:endParaRPr sz="1200" dirty="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endParaRPr sz="1200" dirty="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r>
              <a:rPr lang="en-US" sz="1200" dirty="0">
                <a:solidFill>
                  <a:schemeClr val="dk1"/>
                </a:solidFill>
                <a:highlight>
                  <a:srgbClr val="FFFFFF"/>
                </a:highlight>
                <a:latin typeface="Calibri"/>
                <a:ea typeface="Calibri"/>
                <a:cs typeface="Calibri"/>
                <a:sym typeface="Calibri"/>
              </a:rPr>
              <a:t>The gist is that Jenkins master runs from a Docker image and is part of a Kubernetes Jenkins cluster. The master itself must have its own persistent storage where the $JENKINS_HOME with all of its credentials, plugins, and job/system configurations can be stored. This separation of master and $JENKINS_HOME into 2 locations allows the master to be </a:t>
            </a:r>
            <a:r>
              <a:rPr lang="en-US" sz="1200" u="sng" dirty="0">
                <a:solidFill>
                  <a:schemeClr val="dk1"/>
                </a:solidFill>
                <a:highlight>
                  <a:srgbClr val="FFFFFF"/>
                </a:highlight>
                <a:latin typeface="Calibri"/>
                <a:ea typeface="Calibri"/>
                <a:cs typeface="Calibri"/>
                <a:sym typeface="Calibri"/>
                <a:hlinkClick r:id="rId3"/>
              </a:rPr>
              <a:t>fungible</a:t>
            </a:r>
            <a:r>
              <a:rPr lang="en-US" sz="1200" dirty="0">
                <a:solidFill>
                  <a:schemeClr val="dk1"/>
                </a:solidFill>
                <a:highlight>
                  <a:srgbClr val="FFFFFF"/>
                </a:highlight>
                <a:latin typeface="Calibri"/>
                <a:ea typeface="Calibri"/>
                <a:cs typeface="Calibri"/>
                <a:sym typeface="Calibri"/>
              </a:rPr>
              <a:t> and therefore easily replaced should it go offline and need to be restarted by Kubernetes. The important “guts” that make a master unique all exist in the $JENKINS_HOME and can be mounted to the new master container on-demand. Kubernetes own load balancer then handles the re-routing of traffic from the dead container to the new one.</a:t>
            </a:r>
          </a:p>
        </p:txBody>
      </p:sp>
      <p:sp>
        <p:nvSpPr>
          <p:cNvPr id="909" name="Shape 90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4441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16" name="Shape 91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using the Docker Plugin for Jenkins to allow Jenkins to provision new containers which act as Jenkins slaves and compile code for a particular version of the popular Hybris </a:t>
            </a:r>
            <a:r>
              <a:rPr lang="en-US" sz="1200" dirty="0" err="1">
                <a:solidFill>
                  <a:schemeClr val="dk1"/>
                </a:solidFill>
                <a:latin typeface="Calibri"/>
                <a:ea typeface="Calibri"/>
                <a:cs typeface="Calibri"/>
                <a:sym typeface="Calibri"/>
              </a:rPr>
              <a:t>eCommerce</a:t>
            </a:r>
            <a:r>
              <a:rPr lang="en-US" sz="1200" dirty="0">
                <a:solidFill>
                  <a:schemeClr val="dk1"/>
                </a:solidFill>
                <a:latin typeface="Calibri"/>
                <a:ea typeface="Calibri"/>
                <a:cs typeface="Calibri"/>
                <a:sym typeface="Calibri"/>
              </a:rPr>
              <a:t> platform.</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This solved several problems:</a:t>
            </a:r>
          </a:p>
          <a:p>
            <a:pPr marL="457200" marR="0" lvl="0" indent="-304800" algn="l" rtl="0">
              <a:spcBef>
                <a:spcPts val="0"/>
              </a:spcBef>
              <a:buClr>
                <a:schemeClr val="dk1"/>
              </a:buClr>
              <a:buSzPct val="100000"/>
              <a:buFont typeface="Calibri"/>
              <a:buChar char="●"/>
            </a:pPr>
            <a:r>
              <a:rPr lang="en-US" sz="1200" b="1" dirty="0">
                <a:solidFill>
                  <a:schemeClr val="dk1"/>
                </a:solidFill>
                <a:latin typeface="Calibri"/>
                <a:ea typeface="Calibri"/>
                <a:cs typeface="Calibri"/>
                <a:sym typeface="Calibri"/>
              </a:rPr>
              <a:t>Hybris can only compile one application at a time, so developers often ended up waiting in queues (up to 45+ minutes) to see the result of the code in the application.</a:t>
            </a:r>
          </a:p>
          <a:p>
            <a:pPr marL="457200" marR="0" lvl="0" indent="-304800" algn="l" rtl="0">
              <a:spcBef>
                <a:spcPts val="0"/>
              </a:spcBef>
              <a:buClr>
                <a:schemeClr val="dk1"/>
              </a:buClr>
              <a:buSzPct val="100000"/>
              <a:buFont typeface="Calibri"/>
              <a:buChar char="●"/>
            </a:pPr>
            <a:r>
              <a:rPr lang="en-US" sz="1200" b="1" dirty="0">
                <a:solidFill>
                  <a:schemeClr val="dk1"/>
                </a:solidFill>
                <a:latin typeface="Calibri"/>
                <a:ea typeface="Calibri"/>
                <a:cs typeface="Calibri"/>
                <a:sym typeface="Calibri"/>
              </a:rPr>
              <a:t>Hybris cannot cross-compile applications for different versions of the platform, so separate slaves are required for each version</a:t>
            </a:r>
          </a:p>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r>
              <a:rPr lang="en-US" sz="1200" dirty="0">
                <a:solidFill>
                  <a:schemeClr val="dk1"/>
                </a:solidFill>
                <a:latin typeface="Calibri"/>
                <a:ea typeface="Calibri"/>
                <a:cs typeface="Calibri"/>
                <a:sym typeface="Calibri"/>
              </a:rPr>
              <a:t>Using Docker solves these problems by allowing a new lightweight application server to be spun up for each code commit… the container contains the correct version of Hybris for the branch the code comes from as well as a Jenkins slave to start the compilation.</a:t>
            </a:r>
          </a:p>
        </p:txBody>
      </p:sp>
      <p:sp>
        <p:nvSpPr>
          <p:cNvPr id="917" name="Shape 917"/>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120</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5858345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24" name="Shape 92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smtClean="0">
                <a:solidFill>
                  <a:schemeClr val="dk1"/>
                </a:solidFill>
                <a:latin typeface="Calibri"/>
                <a:ea typeface="Calibri"/>
                <a:cs typeface="Calibri"/>
                <a:sym typeface="Calibri"/>
              </a:rPr>
              <a:t>Nexus – maven repo manager</a:t>
            </a:r>
          </a:p>
          <a:p>
            <a:pPr marL="0" marR="0" lvl="0" indent="0" algn="l" rtl="0">
              <a:spcBef>
                <a:spcPts val="0"/>
              </a:spcBef>
              <a:buNone/>
            </a:pPr>
            <a:r>
              <a:rPr lang="en-US" sz="1200" dirty="0" smtClean="0">
                <a:solidFill>
                  <a:schemeClr val="dk1"/>
                </a:solidFill>
                <a:latin typeface="Calibri"/>
                <a:ea typeface="Calibri"/>
                <a:cs typeface="Calibri"/>
                <a:sym typeface="Calibri"/>
              </a:rPr>
              <a:t>Sonar – code metrics server</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presentation describes a workflow for true Continuous Deployment using Jenkins with the Docker plugin to publish images and the SSH plugin to pull images onto production environments. The code must first pass code quality tests in </a:t>
            </a:r>
            <a:r>
              <a:rPr lang="en-US" sz="1200" dirty="0" err="1">
                <a:solidFill>
                  <a:schemeClr val="dk1"/>
                </a:solidFill>
                <a:latin typeface="Calibri"/>
                <a:ea typeface="Calibri"/>
                <a:cs typeface="Calibri"/>
                <a:sym typeface="Calibri"/>
              </a:rPr>
              <a:t>SonarQube</a:t>
            </a:r>
            <a:r>
              <a:rPr lang="en-US" sz="1200" dirty="0">
                <a:solidFill>
                  <a:schemeClr val="dk1"/>
                </a:solidFill>
                <a:latin typeface="Calibri"/>
                <a:ea typeface="Calibri"/>
                <a:cs typeface="Calibri"/>
                <a:sym typeface="Calibri"/>
              </a:rPr>
              <a:t> (formerly Sonar) and artifacts are stored using Nexus. A Blue/Green / Canary routing model allows new code to be gradually moved to the bulk of users, and allows for user-selection of application version, if desired.</a:t>
            </a:r>
          </a:p>
        </p:txBody>
      </p:sp>
      <p:sp>
        <p:nvSpPr>
          <p:cNvPr id="925" name="Shape 925"/>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121</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6057979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Shape 9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32" name="Shape 9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It would be useful to orchestrate Docker containers with an automation tool. This allows us to create a variety of helpful automation including continuous integration pipelines for example. </a:t>
            </a:r>
          </a:p>
          <a:p>
            <a:pPr marL="0" marR="0" lvl="0" indent="0" algn="l" rtl="0">
              <a:spcBef>
                <a:spcPts val="0"/>
              </a:spcBef>
              <a:buSzPct val="25000"/>
              <a:buNone/>
            </a:pPr>
            <a:r>
              <a:rPr lang="en-US" sz="1200" dirty="0">
                <a:solidFill>
                  <a:schemeClr val="dk1"/>
                </a:solidFill>
                <a:latin typeface="Calibri"/>
                <a:ea typeface="Calibri"/>
                <a:cs typeface="Calibri"/>
                <a:sym typeface="Calibri"/>
              </a:rPr>
              <a:t>In order to do so, we must figure out how to create containers from another application. Next we will walk through an example to do so. </a:t>
            </a:r>
          </a:p>
        </p:txBody>
      </p:sp>
    </p:spTree>
    <p:extLst>
      <p:ext uri="{BB962C8B-B14F-4D97-AF65-F5344CB8AC3E}">
        <p14:creationId xmlns:p14="http://schemas.microsoft.com/office/powerpoint/2010/main" val="34742677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43" name="Shape 94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You can run the following command if you would like a fully functional example of this behavior.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-v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ubuntu:latest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-c "apt-get update ; apt-get install </a:t>
            </a:r>
            <a:r>
              <a:rPr lang="en-US" sz="1200" dirty="0" err="1">
                <a:solidFill>
                  <a:schemeClr val="dk1"/>
                </a:solidFill>
                <a:latin typeface="Calibri"/>
                <a:ea typeface="Calibri"/>
                <a:cs typeface="Calibri"/>
                <a:sym typeface="Calibri"/>
              </a:rPr>
              <a:t>docker.io</a:t>
            </a:r>
            <a:r>
              <a:rPr lang="en-US" sz="1200" dirty="0">
                <a:solidFill>
                  <a:schemeClr val="dk1"/>
                </a:solidFill>
                <a:latin typeface="Calibri"/>
                <a:ea typeface="Calibri"/>
                <a:cs typeface="Calibri"/>
                <a:sym typeface="Calibri"/>
              </a:rPr>
              <a:t> -y ; bash"</a:t>
            </a:r>
            <a:br>
              <a:rPr lang="en-US" sz="1200" dirty="0">
                <a:solidFill>
                  <a:schemeClr val="dk1"/>
                </a:solidFill>
                <a:latin typeface="Calibri"/>
                <a:ea typeface="Calibri"/>
                <a:cs typeface="Calibri"/>
                <a:sym typeface="Calibri"/>
              </a:rPr>
            </a:br>
            <a:endParaRPr lang="en-US"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Once in this container, you can execute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on the host such as ‘docker </a:t>
            </a:r>
            <a:r>
              <a:rPr lang="en-US" sz="1200" dirty="0" err="1">
                <a:solidFill>
                  <a:schemeClr val="dk1"/>
                </a:solidFill>
                <a:latin typeface="Calibri"/>
                <a:ea typeface="Calibri"/>
                <a:cs typeface="Calibri"/>
                <a:sym typeface="Calibri"/>
              </a:rPr>
              <a:t>ps’</a:t>
            </a:r>
            <a:r>
              <a:rPr lang="en-US" sz="1200" dirty="0">
                <a:solidFill>
                  <a:schemeClr val="dk1"/>
                </a:solidFill>
                <a:latin typeface="Calibri"/>
                <a:ea typeface="Calibri"/>
                <a:cs typeface="Calibri"/>
                <a:sym typeface="Calibri"/>
              </a:rPr>
              <a:t> or ‘</a:t>
            </a:r>
            <a:r>
              <a:rPr lang="en-US" sz="1200" b="0" i="0" dirty="0">
                <a:solidFill>
                  <a:schemeClr val="dk1"/>
                </a:solidFill>
                <a:latin typeface="Calibri"/>
                <a:ea typeface="Calibri"/>
                <a:cs typeface="Calibri"/>
                <a:sym typeface="Calibri"/>
              </a:rPr>
              <a:t>docker run </a:t>
            </a:r>
            <a:r>
              <a:rPr lang="en-US" sz="1200" b="0" i="0" dirty="0" err="1">
                <a:solidFill>
                  <a:schemeClr val="dk1"/>
                </a:solidFill>
                <a:latin typeface="Calibri"/>
                <a:ea typeface="Calibri"/>
                <a:cs typeface="Calibri"/>
                <a:sym typeface="Calibri"/>
              </a:rPr>
              <a:t>ubuntu</a:t>
            </a:r>
            <a:r>
              <a:rPr lang="en-US" sz="1200" b="0" i="0" dirty="0">
                <a:solidFill>
                  <a:schemeClr val="dk1"/>
                </a:solidFill>
                <a:latin typeface="Calibri"/>
                <a:ea typeface="Calibri"/>
                <a:cs typeface="Calibri"/>
                <a:sym typeface="Calibri"/>
              </a:rPr>
              <a:t> /bin/</a:t>
            </a:r>
            <a:r>
              <a:rPr lang="en-US" sz="1200" b="1" i="0" dirty="0">
                <a:solidFill>
                  <a:schemeClr val="dk1"/>
                </a:solidFill>
                <a:latin typeface="Calibri"/>
                <a:ea typeface="Calibri"/>
                <a:cs typeface="Calibri"/>
                <a:sym typeface="Calibri"/>
              </a:rPr>
              <a:t>echo</a:t>
            </a:r>
            <a:r>
              <a:rPr lang="en-US" sz="1200" b="0" i="0" dirty="0">
                <a:solidFill>
                  <a:schemeClr val="dk1"/>
                </a:solidFill>
                <a:latin typeface="Calibri"/>
                <a:ea typeface="Calibri"/>
                <a:cs typeface="Calibri"/>
                <a:sym typeface="Calibri"/>
              </a:rPr>
              <a:t> 'Hello world’’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Remember our syntax from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volumes, this is mapping the host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to the client container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Finally, consider the security aspects if doing this in a non</a:t>
            </a:r>
            <a:r>
              <a:rPr lang="en-US" sz="1200" dirty="0">
                <a:solidFill>
                  <a:schemeClr val="dk1"/>
                </a:solidFill>
                <a:latin typeface="Calibri"/>
                <a:ea typeface="Calibri"/>
                <a:cs typeface="Calibri"/>
                <a:sym typeface="Calibri"/>
              </a:rPr>
              <a:t>-</a:t>
            </a:r>
            <a:r>
              <a:rPr lang="en-US" sz="1200" b="0" i="0" dirty="0">
                <a:solidFill>
                  <a:schemeClr val="dk1"/>
                </a:solidFill>
                <a:latin typeface="Calibri"/>
                <a:ea typeface="Calibri"/>
                <a:cs typeface="Calibri"/>
                <a:sym typeface="Calibri"/>
              </a:rPr>
              <a:t>developer situation as the client container has access to all the other running containers. An attacker could access the socke</a:t>
            </a:r>
            <a:r>
              <a:rPr lang="en-US" sz="1200" dirty="0">
                <a:solidFill>
                  <a:schemeClr val="dk1"/>
                </a:solidFill>
                <a:latin typeface="Calibri"/>
                <a:ea typeface="Calibri"/>
                <a:cs typeface="Calibri"/>
                <a:sym typeface="Calibri"/>
              </a:rPr>
              <a:t>t</a:t>
            </a:r>
            <a:r>
              <a:rPr lang="en-US" sz="1200" b="0" i="0" dirty="0">
                <a:solidFill>
                  <a:schemeClr val="dk1"/>
                </a:solidFill>
                <a:latin typeface="Calibri"/>
                <a:ea typeface="Calibri"/>
                <a:cs typeface="Calibri"/>
                <a:sym typeface="Calibri"/>
              </a:rPr>
              <a:t> and create another container to mount /</a:t>
            </a:r>
            <a:r>
              <a:rPr lang="en-US" sz="1200" b="0" i="0" dirty="0" err="1">
                <a:solidFill>
                  <a:schemeClr val="dk1"/>
                </a:solidFill>
                <a:latin typeface="Calibri"/>
                <a:ea typeface="Calibri"/>
                <a:cs typeface="Calibri"/>
                <a:sym typeface="Calibri"/>
              </a:rPr>
              <a:t>etc</a:t>
            </a:r>
            <a:r>
              <a:rPr lang="en-US" sz="1200" b="0" i="0" dirty="0">
                <a:solidFill>
                  <a:schemeClr val="dk1"/>
                </a:solidFill>
                <a:latin typeface="Calibri"/>
                <a:ea typeface="Calibri"/>
                <a:cs typeface="Calibri"/>
                <a:sym typeface="Calibri"/>
              </a:rPr>
              <a:t>/ and gain root access to the host, so it is wise to be careful when mounting </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into a container.   </a:t>
            </a:r>
          </a:p>
        </p:txBody>
      </p:sp>
    </p:spTree>
    <p:extLst>
      <p:ext uri="{BB962C8B-B14F-4D97-AF65-F5344CB8AC3E}">
        <p14:creationId xmlns:p14="http://schemas.microsoft.com/office/powerpoint/2010/main" val="21334036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Shape 94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9" name="Shape 949"/>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Jenkins Exercise in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-tutorials is an example that will enable you to leverage Docker to easily setup and run Jenkins. Furthermore, by setting up a volume that is a shared </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 you will give this container the capability to execute Docker commands on the host machine. </a:t>
            </a:r>
          </a:p>
        </p:txBody>
      </p:sp>
    </p:spTree>
    <p:extLst>
      <p:ext uri="{BB962C8B-B14F-4D97-AF65-F5344CB8AC3E}">
        <p14:creationId xmlns:p14="http://schemas.microsoft.com/office/powerpoint/2010/main" val="1533363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Shape 95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60" name="Shape 96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3089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8" name="Shape 19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5986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Shape 96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9" name="Shape 969"/>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r>
              <a:rPr lang="en-US" sz="1200">
                <a:solidFill>
                  <a:schemeClr val="dk1"/>
                </a:solidFill>
                <a:latin typeface="Calibri"/>
                <a:ea typeface="Calibri"/>
                <a:cs typeface="Calibri"/>
                <a:sym typeface="Calibri"/>
              </a:rPr>
              <a:t>This exercise expands on the ideas in the previous Jenkins Exercise setting up cross-container sharing of persistent volumes.</a:t>
            </a:r>
          </a:p>
        </p:txBody>
      </p:sp>
    </p:spTree>
    <p:extLst>
      <p:ext uri="{BB962C8B-B14F-4D97-AF65-F5344CB8AC3E}">
        <p14:creationId xmlns:p14="http://schemas.microsoft.com/office/powerpoint/2010/main" val="41757150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Shape 97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0" name="Shape 980"/>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r>
              <a:rPr lang="en-US" sz="1200">
                <a:solidFill>
                  <a:schemeClr val="dk1"/>
                </a:solidFill>
                <a:latin typeface="Calibri"/>
                <a:ea typeface="Calibri"/>
                <a:cs typeface="Calibri"/>
                <a:sym typeface="Calibri"/>
              </a:rPr>
              <a:t>A Continuous Integration pipeline is the first step in many development projects.</a:t>
            </a:r>
          </a:p>
        </p:txBody>
      </p:sp>
    </p:spTree>
    <p:extLst>
      <p:ext uri="{BB962C8B-B14F-4D97-AF65-F5344CB8AC3E}">
        <p14:creationId xmlns:p14="http://schemas.microsoft.com/office/powerpoint/2010/main" val="1620748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1" name="Shape 99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809539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Shape 100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02" name="Shape 10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shows some ways to get the Chef SCM Test Kitchen test harness environment running against various deployment environments, including a Docker-based system.</a:t>
            </a:r>
          </a:p>
        </p:txBody>
      </p:sp>
      <p:sp>
        <p:nvSpPr>
          <p:cNvPr id="1003" name="Shape 1003"/>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129</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8212163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Shape 101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11" name="Shape 101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discusses using Jenkins and Docker to build a CI pipeline based around the </a:t>
            </a:r>
            <a:r>
              <a:rPr lang="en-US" sz="1200" dirty="0" err="1">
                <a:solidFill>
                  <a:schemeClr val="dk1"/>
                </a:solidFill>
                <a:latin typeface="Calibri"/>
                <a:ea typeface="Calibri"/>
                <a:cs typeface="Calibri"/>
                <a:sym typeface="Calibri"/>
              </a:rPr>
              <a:t>git</a:t>
            </a:r>
            <a:r>
              <a:rPr lang="en-US" sz="1200" dirty="0">
                <a:solidFill>
                  <a:schemeClr val="dk1"/>
                </a:solidFill>
                <a:latin typeface="Calibri"/>
                <a:ea typeface="Calibri"/>
                <a:cs typeface="Calibri"/>
                <a:sym typeface="Calibri"/>
              </a:rPr>
              <a:t>-flow branching model (with develop(</a:t>
            </a:r>
            <a:r>
              <a:rPr lang="en-US" sz="1200" dirty="0" err="1">
                <a:solidFill>
                  <a:schemeClr val="dk1"/>
                </a:solidFill>
                <a:latin typeface="Calibri"/>
                <a:ea typeface="Calibri"/>
                <a:cs typeface="Calibri"/>
                <a:sym typeface="Calibri"/>
              </a:rPr>
              <a:t>ment</a:t>
            </a:r>
            <a:r>
              <a:rPr lang="en-US" sz="1200" dirty="0">
                <a:solidFill>
                  <a:schemeClr val="dk1"/>
                </a:solidFill>
                <a:latin typeface="Calibri"/>
                <a:ea typeface="Calibri"/>
                <a:cs typeface="Calibri"/>
                <a:sym typeface="Calibri"/>
              </a:rPr>
              <a:t>) branch and master branch).</a:t>
            </a:r>
          </a:p>
        </p:txBody>
      </p:sp>
      <p:sp>
        <p:nvSpPr>
          <p:cNvPr id="1012" name="Shape 1012"/>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130</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49272995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20" name="Shape 102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a CI/CD pipeline. The pipeline features container re-use throughout the cycle and allows a blue/green deployment.</a:t>
            </a:r>
          </a:p>
          <a:p>
            <a:pPr marL="0" marR="0" lvl="0" indent="0" algn="l" rtl="0">
              <a:spcBef>
                <a:spcPts val="0"/>
              </a:spcBef>
              <a:buNone/>
            </a:pPr>
            <a:endParaRPr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Developer commits code to version control</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Continuous Integration tool (Jenkins) triggers on check-in, tests the changes, and builds a Docker Image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Jenkins submits new version of Image to Registry</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Docker Container is built and executed on QA server for testing</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Testing begins in Non-Prod / Prod environments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Staging server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“Blue” Production environment (non-live)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“Green” Production release, after successful tests, and is live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User access new functionality</a:t>
            </a:r>
          </a:p>
          <a:p>
            <a:pPr marL="0" marR="0" lvl="0" indent="0" algn="l" rtl="0">
              <a:spcBef>
                <a:spcPts val="0"/>
              </a:spcBef>
              <a:buNone/>
            </a:pPr>
            <a:endParaRPr sz="1200" dirty="0">
              <a:solidFill>
                <a:schemeClr val="dk1"/>
              </a:solidFill>
              <a:latin typeface="Calibri"/>
              <a:ea typeface="Calibri"/>
              <a:cs typeface="Calibri"/>
              <a:sym typeface="Calibri"/>
            </a:endParaRPr>
          </a:p>
        </p:txBody>
      </p:sp>
      <p:sp>
        <p:nvSpPr>
          <p:cNvPr id="1021" name="Shape 1021"/>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131</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6579712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Shape 102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28" name="Shape 10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a:t>
            </a:r>
            <a:r>
              <a:rPr lang="en-US" sz="1200" dirty="0" smtClean="0">
                <a:solidFill>
                  <a:schemeClr val="dk1"/>
                </a:solidFill>
                <a:latin typeface="Calibri"/>
                <a:ea typeface="Calibri"/>
                <a:cs typeface="Calibri"/>
                <a:sym typeface="Calibri"/>
              </a:rPr>
              <a:t>post </a:t>
            </a:r>
            <a:r>
              <a:rPr lang="en-US" sz="1200" dirty="0">
                <a:solidFill>
                  <a:schemeClr val="dk1"/>
                </a:solidFill>
                <a:latin typeface="Calibri"/>
                <a:ea typeface="Calibri"/>
                <a:cs typeface="Calibri"/>
                <a:sym typeface="Calibri"/>
              </a:rPr>
              <a:t>is structured as a tutorial and walks you through building a CI pipeline to deliver a web app. It features Jenkins CI and tight Slack integration for high visibility</a:t>
            </a:r>
            <a:r>
              <a:rPr lang="en-US" sz="120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dirty="0" err="1" smtClean="0">
                <a:solidFill>
                  <a:schemeClr val="dk1"/>
                </a:solidFill>
                <a:latin typeface="Calibri"/>
                <a:ea typeface="Calibri"/>
                <a:cs typeface="Calibri"/>
                <a:sym typeface="Calibri"/>
              </a:rPr>
              <a:t>Metacloud</a:t>
            </a:r>
            <a:r>
              <a:rPr lang="en-US" sz="1200" dirty="0" smtClean="0">
                <a:solidFill>
                  <a:schemeClr val="dk1"/>
                </a:solidFill>
                <a:latin typeface="Calibri"/>
                <a:ea typeface="Calibri"/>
                <a:cs typeface="Calibri"/>
                <a:sym typeface="Calibri"/>
              </a:rPr>
              <a:t> - cisco</a:t>
            </a:r>
            <a:endParaRPr lang="en-US" sz="1200" dirty="0">
              <a:solidFill>
                <a:schemeClr val="dk1"/>
              </a:solidFill>
              <a:latin typeface="Calibri"/>
              <a:ea typeface="Calibri"/>
              <a:cs typeface="Calibri"/>
              <a:sym typeface="Calibri"/>
            </a:endParaRPr>
          </a:p>
        </p:txBody>
      </p:sp>
      <p:sp>
        <p:nvSpPr>
          <p:cNvPr id="1029" name="Shape 1029"/>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132</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5564268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36" name="Shape 103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8631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95" name="Shape 89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42010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43850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5" name="Shape 2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362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858757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917057"/>
            <a:ext cx="5852160"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21004031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696017" y="5078531"/>
            <a:ext cx="5982208" cy="269847"/>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666211" y="4848043"/>
            <a:ext cx="6275514" cy="4589255"/>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11" name="Shape 21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One big driver for the initial adoption of Docker has been startups in an effort to drive down their Cloud Bill. There is lots of anecdotal evidence of startups cutting their cloud bill in half by using Docker to increase utilization. Instead of having a single VM for a database for example, putting a database, mid tier and front end container all in the same VM thus using less resources overall. </a:t>
            </a:r>
          </a:p>
        </p:txBody>
      </p:sp>
    </p:spTree>
    <p:extLst>
      <p:ext uri="{BB962C8B-B14F-4D97-AF65-F5344CB8AC3E}">
        <p14:creationId xmlns:p14="http://schemas.microsoft.com/office/powerpoint/2010/main" val="15574257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41343"/>
            <a:ext cx="6014337"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75849"/>
            <a:ext cx="6014337"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93102"/>
            <a:ext cx="6031589" cy="3398807"/>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p:txBody>
      </p:sp>
      <p:sp>
        <p:nvSpPr>
          <p:cNvPr id="1223" name="Shape 122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85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p:txBody>
      </p:sp>
      <p:sp>
        <p:nvSpPr>
          <p:cNvPr id="1223" name="Shape 122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264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17" name="Shape 21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8941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23" name="Shape 22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US" sz="1200">
                <a:solidFill>
                  <a:schemeClr val="dk1"/>
                </a:solidFill>
                <a:latin typeface="Calibri"/>
                <a:ea typeface="Calibri"/>
                <a:cs typeface="Calibri"/>
                <a:sym typeface="Calibri"/>
              </a:rPr>
              <a:t>A badly kept secret on cloud is the over-provisioning of VMs for workloads. The average CPU utilization on the average data center VM is between 6-12% and this is part of the reason for a very healthy ecosystem of cloud consultants. </a:t>
            </a:r>
          </a:p>
          <a:p>
            <a:pPr marL="0" marR="0" lvl="0" indent="0" algn="l" rtl="0">
              <a:spcBef>
                <a:spcPts val="0"/>
              </a:spcBef>
              <a:buSzPct val="25000"/>
              <a:buNone/>
            </a:pPr>
            <a:r>
              <a:rPr lang="en-US" sz="1200">
                <a:solidFill>
                  <a:schemeClr val="dk1"/>
                </a:solidFill>
                <a:latin typeface="Calibri"/>
                <a:ea typeface="Calibri"/>
                <a:cs typeface="Calibri"/>
                <a:sym typeface="Calibri"/>
              </a:rPr>
              <a:t>Containers are more lightweight and are typically filled with higher density workloads. </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US" sz="1200">
                <a:solidFill>
                  <a:schemeClr val="dk1"/>
                </a:solidFill>
                <a:latin typeface="Calibri"/>
                <a:ea typeface="Calibri"/>
                <a:cs typeface="Calibri"/>
                <a:sym typeface="Calibri"/>
              </a:rPr>
              <a:t>https://gigaom.com/2013/11/30/the-sorry-state-of-server-utilization-and-the-impending-post-hypervisor-era/</a:t>
            </a:r>
          </a:p>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173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9" name="Shape 22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837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35" name="Shape 235"/>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Size</a:t>
            </a:r>
            <a:r>
              <a:rPr lang="en-US" sz="1200" b="0" i="0" dirty="0">
                <a:solidFill>
                  <a:schemeClr val="dk1"/>
                </a:solidFill>
                <a:latin typeface="Calibri"/>
                <a:ea typeface="Calibri"/>
                <a:cs typeface="Calibri"/>
                <a:sym typeface="Calibri"/>
              </a:rPr>
              <a:t>: VMs are very large which makes them impractical to store and transfer.</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Performance</a:t>
            </a:r>
            <a:r>
              <a:rPr lang="en-US" sz="1200" b="0" i="0" dirty="0">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a:t>
            </a:r>
            <a:r>
              <a:rPr lang="en-US" sz="1200" b="0" i="0" dirty="0" err="1">
                <a:solidFill>
                  <a:schemeClr val="dk1"/>
                </a:solidFill>
                <a:latin typeface="Calibri"/>
                <a:ea typeface="Calibri"/>
                <a:cs typeface="Calibri"/>
                <a:sym typeface="Calibri"/>
              </a:rPr>
              <a:t>cpu</a:t>
            </a:r>
            <a:r>
              <a:rPr lang="en-US" sz="1200" b="0" i="0" dirty="0">
                <a:solidFill>
                  <a:schemeClr val="dk1"/>
                </a:solidFill>
                <a:latin typeface="Calibri"/>
                <a:ea typeface="Calibri"/>
                <a:cs typeface="Calibri"/>
                <a:sym typeface="Calibri"/>
              </a:rPr>
              <a:t> and memory-intensive applications on large numbers of machines.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Portability</a:t>
            </a:r>
            <a:r>
              <a:rPr lang="en-US" sz="1200" b="0" i="0" dirty="0">
                <a:solidFill>
                  <a:schemeClr val="dk1"/>
                </a:solidFill>
                <a:latin typeface="Calibri"/>
                <a:ea typeface="Calibri"/>
                <a:cs typeface="Calibri"/>
                <a:sym typeface="Calibri"/>
              </a:rPr>
              <a:t>: competing VM environments don't play well with each other. Although conversion tools do exist, they are limited and add even more overhead.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Hardware-centric</a:t>
            </a:r>
            <a:r>
              <a:rPr lang="en-US" sz="1200" b="0" i="0" dirty="0">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dirty="0">
                <a:solidFill>
                  <a:schemeClr val="dk1"/>
                </a:solidFill>
                <a:latin typeface="Calibri"/>
                <a:ea typeface="Calibri"/>
                <a:cs typeface="Calibri"/>
                <a:sym typeface="Calibri"/>
              </a:rPr>
              <a:t>Reference: https://github.com/</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endParaRPr lang="en-US" sz="1200" b="0" i="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0229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dirty="0">
                <a:latin typeface="Calibri"/>
                <a:ea typeface="Calibri"/>
                <a:cs typeface="Calibri"/>
                <a:sym typeface="Calibri"/>
              </a:rPr>
              <a:t>The first three layers (black items) are those that are essentially shared by both VM and Container approaches.</a:t>
            </a:r>
          </a:p>
          <a:p>
            <a:pPr lvl="0">
              <a:spcBef>
                <a:spcPts val="0"/>
              </a:spcBef>
              <a:buNone/>
            </a:pPr>
            <a:r>
              <a:rPr lang="en-US" sz="1200" dirty="0">
                <a:latin typeface="Calibri"/>
                <a:ea typeface="Calibri"/>
                <a:cs typeface="Calibri"/>
                <a:sym typeface="Calibri"/>
              </a:rPr>
              <a:t>The balance of the list describes elements (mostly cons) specific to true Virtual Machines.</a:t>
            </a:r>
          </a:p>
        </p:txBody>
      </p:sp>
      <p:sp>
        <p:nvSpPr>
          <p:cNvPr id="241" name="Shape 24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21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9" name="Shape 109"/>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023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7" name="Shape 24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672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53" name="Shape 2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12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r>
              <a:rPr lang="en-US" sz="1200">
                <a:latin typeface="Calibri"/>
                <a:ea typeface="Calibri"/>
                <a:cs typeface="Calibri"/>
                <a:sym typeface="Calibri"/>
              </a:rPr>
              <a:t>We will be using Community Edition exclusively for our in-class work, but it’s valuable to know the differences.</a:t>
            </a:r>
          </a:p>
        </p:txBody>
      </p:sp>
      <p:sp>
        <p:nvSpPr>
          <p:cNvPr id="259" name="Shape 2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163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65" name="Shape 26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432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r>
              <a:rPr lang="en-US" sz="1200" b="1" dirty="0" smtClean="0">
                <a:solidFill>
                  <a:schemeClr val="dk1"/>
                </a:solidFill>
                <a:latin typeface="Calibri"/>
                <a:ea typeface="Calibri"/>
                <a:cs typeface="Calibri"/>
                <a:sym typeface="Calibri"/>
              </a:rPr>
              <a:t>SSH using windows:</a:t>
            </a:r>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Use</a:t>
            </a:r>
            <a:r>
              <a:rPr lang="en-US" sz="1200" baseline="0" dirty="0" smtClean="0">
                <a:solidFill>
                  <a:schemeClr val="dk1"/>
                </a:solidFill>
                <a:latin typeface="Calibri"/>
                <a:ea typeface="Calibri"/>
                <a:cs typeface="Calibri"/>
                <a:sym typeface="Calibri"/>
              </a:rPr>
              <a:t> putty to generate </a:t>
            </a:r>
            <a:r>
              <a:rPr lang="en-US" sz="1200" baseline="0" dirty="0" err="1" smtClean="0">
                <a:solidFill>
                  <a:schemeClr val="dk1"/>
                </a:solidFill>
                <a:latin typeface="Calibri"/>
                <a:ea typeface="Calibri"/>
                <a:cs typeface="Calibri"/>
                <a:sym typeface="Calibri"/>
              </a:rPr>
              <a:t>ppk</a:t>
            </a:r>
            <a:r>
              <a:rPr lang="en-US" sz="1200" baseline="0" dirty="0" smtClean="0">
                <a:solidFill>
                  <a:schemeClr val="dk1"/>
                </a:solidFill>
                <a:latin typeface="Calibri"/>
                <a:ea typeface="Calibri"/>
                <a:cs typeface="Calibri"/>
                <a:sym typeface="Calibri"/>
              </a:rPr>
              <a:t> file from “</a:t>
            </a:r>
            <a:r>
              <a:rPr lang="en-US" sz="1200" baseline="0" dirty="0" err="1" smtClean="0">
                <a:solidFill>
                  <a:schemeClr val="dk1"/>
                </a:solidFill>
                <a:latin typeface="Calibri"/>
                <a:ea typeface="Calibri"/>
                <a:cs typeface="Calibri"/>
                <a:sym typeface="Calibri"/>
              </a:rPr>
              <a:t>docker_key_pair.pem</a:t>
            </a:r>
            <a:r>
              <a:rPr lang="en-US" sz="1200" baseline="0" dirty="0" smtClean="0">
                <a:solidFill>
                  <a:schemeClr val="dk1"/>
                </a:solidFill>
                <a:latin typeface="Calibri"/>
                <a:ea typeface="Calibri"/>
                <a:cs typeface="Calibri"/>
                <a:sym typeface="Calibri"/>
              </a:rPr>
              <a:t>” and then </a:t>
            </a:r>
            <a:r>
              <a:rPr lang="en-US" sz="1200" baseline="0" dirty="0" err="1" smtClean="0">
                <a:solidFill>
                  <a:schemeClr val="dk1"/>
                </a:solidFill>
                <a:latin typeface="Calibri"/>
                <a:ea typeface="Calibri"/>
                <a:cs typeface="Calibri"/>
                <a:sym typeface="Calibri"/>
              </a:rPr>
              <a:t>ubuntu</a:t>
            </a:r>
            <a:r>
              <a:rPr lang="en-US" sz="1200" baseline="0" dirty="0" smtClean="0">
                <a:solidFill>
                  <a:schemeClr val="dk1"/>
                </a:solidFill>
                <a:latin typeface="Calibri"/>
                <a:ea typeface="Calibri"/>
                <a:cs typeface="Calibri"/>
                <a:sym typeface="Calibri"/>
              </a:rPr>
              <a:t>@&lt;public_ip_v4&gt; and give </a:t>
            </a:r>
            <a:r>
              <a:rPr lang="en-US" sz="1200" baseline="0" dirty="0" err="1" smtClean="0">
                <a:solidFill>
                  <a:schemeClr val="dk1"/>
                </a:solidFill>
                <a:latin typeface="Calibri"/>
                <a:ea typeface="Calibri"/>
                <a:cs typeface="Calibri"/>
                <a:sym typeface="Calibri"/>
              </a:rPr>
              <a:t>ppk</a:t>
            </a:r>
            <a:r>
              <a:rPr lang="en-US" sz="1200" baseline="0" dirty="0" smtClean="0">
                <a:solidFill>
                  <a:schemeClr val="dk1"/>
                </a:solidFill>
                <a:latin typeface="Calibri"/>
                <a:ea typeface="Calibri"/>
                <a:cs typeface="Calibri"/>
                <a:sym typeface="Calibri"/>
              </a:rPr>
              <a:t> file path in “ssh -&gt; </a:t>
            </a:r>
            <a:r>
              <a:rPr lang="en-US" sz="1200" baseline="0" dirty="0" err="1" smtClean="0">
                <a:solidFill>
                  <a:schemeClr val="dk1"/>
                </a:solidFill>
                <a:latin typeface="Calibri"/>
                <a:ea typeface="Calibri"/>
                <a:cs typeface="Calibri"/>
                <a:sym typeface="Calibri"/>
              </a:rPr>
              <a:t>auth</a:t>
            </a:r>
            <a:r>
              <a:rPr lang="en-US" sz="1200" baseline="0" dirty="0" smtClean="0">
                <a:solidFill>
                  <a:schemeClr val="dk1"/>
                </a:solidFill>
                <a:latin typeface="Calibri"/>
                <a:ea typeface="Calibri"/>
                <a:cs typeface="Calibri"/>
                <a:sym typeface="Calibri"/>
              </a:rPr>
              <a:t>”</a:t>
            </a:r>
            <a:endParaRPr lang="en-US" sz="1200" dirty="0" smtClean="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smtClean="0">
                <a:solidFill>
                  <a:srgbClr val="C00000"/>
                </a:solidFill>
                <a:latin typeface="Calibri"/>
                <a:ea typeface="Calibri"/>
                <a:cs typeface="Calibri"/>
                <a:sym typeface="Calibri"/>
              </a:rPr>
              <a:t>SSH using </a:t>
            </a:r>
            <a:r>
              <a:rPr lang="en-US" sz="1200" b="1" dirty="0" err="1" smtClean="0">
                <a:solidFill>
                  <a:srgbClr val="C00000"/>
                </a:solidFill>
                <a:latin typeface="Calibri"/>
                <a:ea typeface="Calibri"/>
                <a:cs typeface="Calibri"/>
                <a:sym typeface="Calibri"/>
              </a:rPr>
              <a:t>linux</a:t>
            </a:r>
            <a:r>
              <a:rPr lang="en-US" sz="1200" b="1" dirty="0" smtClean="0">
                <a:solidFill>
                  <a:srgbClr val="C00000"/>
                </a:solidFill>
                <a:latin typeface="Calibri"/>
                <a:ea typeface="Calibri"/>
                <a:cs typeface="Calibri"/>
                <a:sym typeface="Calibri"/>
              </a:rPr>
              <a:t>:</a:t>
            </a:r>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a:t>
            </a:r>
            <a:r>
              <a:rPr lang="en-US" sz="1200" dirty="0" err="1" smtClean="0"/>
              <a:t>chmod</a:t>
            </a:r>
            <a:r>
              <a:rPr lang="en-US" sz="1200" dirty="0" smtClean="0"/>
              <a:t> 400 </a:t>
            </a:r>
            <a:r>
              <a:rPr lang="en-US" sz="1200" dirty="0" err="1" smtClean="0"/>
              <a:t>docker_key_pair.pem</a:t>
            </a:r>
            <a:endParaRPr lang="en-US" sz="1200" dirty="0" smtClean="0"/>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a:t>
            </a:r>
            <a:r>
              <a:rPr lang="en-US" sz="1200" dirty="0" smtClean="0"/>
              <a:t>ssh -</a:t>
            </a:r>
            <a:r>
              <a:rPr lang="en-US" sz="1200" dirty="0" err="1" smtClean="0"/>
              <a:t>i</a:t>
            </a:r>
            <a:r>
              <a:rPr lang="en-US" sz="1200" dirty="0" smtClean="0"/>
              <a:t> "</a:t>
            </a:r>
            <a:r>
              <a:rPr lang="en-US" sz="1200" dirty="0" err="1" smtClean="0"/>
              <a:t>docker_key_pair.pem</a:t>
            </a:r>
            <a:r>
              <a:rPr lang="en-US" sz="1200" dirty="0" smtClean="0"/>
              <a:t>" </a:t>
            </a:r>
            <a:r>
              <a:rPr lang="en-US" sz="1200" dirty="0" err="1" smtClean="0"/>
              <a:t>ubuntu</a:t>
            </a:r>
            <a:r>
              <a:rPr lang="en-US" sz="1200" dirty="0" smtClean="0"/>
              <a:t>@&lt;public_ip_v4&gt;</a:t>
            </a: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Ideally students are able to ssh directly into the classroom VMs.</a:t>
            </a:r>
          </a:p>
          <a:p>
            <a:pPr lvl="0">
              <a:spcBef>
                <a:spcPts val="0"/>
              </a:spcBef>
              <a:buNone/>
            </a:pPr>
            <a:endParaRPr dirty="0"/>
          </a:p>
        </p:txBody>
      </p:sp>
    </p:spTree>
    <p:extLst>
      <p:ext uri="{BB962C8B-B14F-4D97-AF65-F5344CB8AC3E}">
        <p14:creationId xmlns:p14="http://schemas.microsoft.com/office/powerpoint/2010/main" val="614605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US" sz="1200" b="1" dirty="0" smtClean="0">
                <a:solidFill>
                  <a:srgbClr val="C00000"/>
                </a:solidFill>
                <a:latin typeface="Calibri"/>
                <a:ea typeface="Calibri"/>
                <a:cs typeface="Calibri"/>
                <a:sym typeface="Calibri"/>
              </a:rPr>
              <a:t>First run: </a:t>
            </a:r>
            <a:r>
              <a:rPr lang="en-US" sz="1200" b="1" dirty="0" err="1" smtClean="0">
                <a:solidFill>
                  <a:srgbClr val="C00000"/>
                </a:solidFill>
                <a:latin typeface="Calibri"/>
                <a:ea typeface="Calibri"/>
                <a:cs typeface="Calibri"/>
                <a:sym typeface="Calibri"/>
              </a:rPr>
              <a:t>sudo</a:t>
            </a:r>
            <a:r>
              <a:rPr lang="en-US" sz="1200" b="1" dirty="0" smtClean="0">
                <a:solidFill>
                  <a:srgbClr val="C00000"/>
                </a:solidFill>
                <a:latin typeface="Calibri"/>
                <a:ea typeface="Calibri"/>
                <a:cs typeface="Calibri"/>
                <a:sym typeface="Calibri"/>
              </a:rPr>
              <a:t> apt-get update</a:t>
            </a:r>
          </a:p>
          <a:p>
            <a:pPr lvl="0" rtl="0">
              <a:spcBef>
                <a:spcPts val="0"/>
              </a:spcBef>
              <a:buClr>
                <a:schemeClr val="dk1"/>
              </a:buClr>
              <a:buSzPct val="91666"/>
              <a:buFont typeface="Arial"/>
              <a:buNone/>
            </a:pPr>
            <a:r>
              <a:rPr lang="en-US" sz="1200" b="1" dirty="0" smtClean="0">
                <a:solidFill>
                  <a:schemeClr val="dk1"/>
                </a:solidFill>
                <a:latin typeface="Calibri"/>
                <a:ea typeface="Calibri"/>
                <a:cs typeface="Calibri"/>
                <a:sym typeface="Calibri"/>
              </a:rPr>
              <a:t>Docker docs URL:-</a:t>
            </a:r>
            <a:r>
              <a:rPr lang="en-US" sz="1200" b="0" dirty="0" smtClean="0">
                <a:solidFill>
                  <a:schemeClr val="dk1"/>
                </a:solidFill>
                <a:latin typeface="Calibri"/>
                <a:ea typeface="Calibri"/>
                <a:cs typeface="Calibri"/>
                <a:sym typeface="Calibri"/>
              </a:rPr>
              <a:t> https://</a:t>
            </a:r>
            <a:r>
              <a:rPr lang="en-US" sz="1200" b="0" dirty="0" err="1" smtClean="0">
                <a:solidFill>
                  <a:schemeClr val="dk1"/>
                </a:solidFill>
                <a:latin typeface="Calibri"/>
                <a:ea typeface="Calibri"/>
                <a:cs typeface="Calibri"/>
                <a:sym typeface="Calibri"/>
              </a:rPr>
              <a:t>docs.docker.com</a:t>
            </a:r>
            <a:r>
              <a:rPr lang="en-US" sz="1200" b="0" dirty="0" smtClean="0">
                <a:solidFill>
                  <a:schemeClr val="dk1"/>
                </a:solidFill>
                <a:latin typeface="Calibri"/>
                <a:ea typeface="Calibri"/>
                <a:cs typeface="Calibri"/>
                <a:sym typeface="Calibri"/>
              </a:rPr>
              <a:t>/engine/installation/linux/</a:t>
            </a:r>
            <a:r>
              <a:rPr lang="en-US" sz="1200" b="0" dirty="0" err="1" smtClean="0">
                <a:solidFill>
                  <a:schemeClr val="dk1"/>
                </a:solidFill>
                <a:latin typeface="Calibri"/>
                <a:ea typeface="Calibri"/>
                <a:cs typeface="Calibri"/>
                <a:sym typeface="Calibri"/>
              </a:rPr>
              <a:t>docker-ce</a:t>
            </a:r>
            <a:r>
              <a:rPr lang="en-US" sz="1200" b="0" dirty="0" smtClean="0">
                <a:solidFill>
                  <a:schemeClr val="dk1"/>
                </a:solidFill>
                <a:latin typeface="Calibri"/>
                <a:ea typeface="Calibri"/>
                <a:cs typeface="Calibri"/>
                <a:sym typeface="Calibri"/>
              </a:rPr>
              <a:t>/ubuntu/#install-using-the-repository</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Set up the repository</a:t>
            </a: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Install packages (if necessary) to allow apt to use a repository over HTTPS:</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apt-get -y install apt-transport-https ca-certificates curl</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Add Docker’s official GPG key:</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curl -</a:t>
            </a:r>
            <a:r>
              <a:rPr lang="en-US" sz="1200" dirty="0" err="1">
                <a:solidFill>
                  <a:schemeClr val="dk1"/>
                </a:solidFill>
                <a:latin typeface="Calibri"/>
                <a:ea typeface="Calibri"/>
                <a:cs typeface="Calibri"/>
                <a:sym typeface="Calibri"/>
              </a:rPr>
              <a:t>fsSL</a:t>
            </a:r>
            <a:r>
              <a:rPr lang="en-US" sz="1200" dirty="0">
                <a:solidFill>
                  <a:schemeClr val="dk1"/>
                </a:solidFill>
                <a:latin typeface="Calibri"/>
                <a:ea typeface="Calibri"/>
                <a:cs typeface="Calibri"/>
                <a:sym typeface="Calibri"/>
              </a:rPr>
              <a:t> https://</a:t>
            </a:r>
            <a:r>
              <a:rPr lang="en-US" sz="1200" dirty="0" err="1">
                <a:solidFill>
                  <a:schemeClr val="dk1"/>
                </a:solidFill>
                <a:latin typeface="Calibri"/>
                <a:ea typeface="Calibri"/>
                <a:cs typeface="Calibri"/>
                <a:sym typeface="Calibri"/>
              </a:rPr>
              <a:t>download.docker.com</a:t>
            </a:r>
            <a:r>
              <a:rPr lang="en-US" sz="1200" dirty="0">
                <a:solidFill>
                  <a:schemeClr val="dk1"/>
                </a:solidFill>
                <a:latin typeface="Calibri"/>
                <a:ea typeface="Calibri"/>
                <a:cs typeface="Calibri"/>
                <a:sym typeface="Calibri"/>
              </a:rPr>
              <a:t>/linux/ubuntu/gpg |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apt-key add -</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Use the following command to set up the stable repository.</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Note: The </a:t>
            </a:r>
            <a:r>
              <a:rPr lang="en-US" sz="1200" dirty="0" err="1">
                <a:solidFill>
                  <a:schemeClr val="dk1"/>
                </a:solidFill>
                <a:latin typeface="Calibri"/>
                <a:ea typeface="Calibri"/>
                <a:cs typeface="Calibri"/>
                <a:sym typeface="Calibri"/>
              </a:rPr>
              <a:t>lsb_release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cs</a:t>
            </a:r>
            <a:r>
              <a:rPr lang="en-US" sz="1200" dirty="0">
                <a:solidFill>
                  <a:schemeClr val="dk1"/>
                </a:solidFill>
                <a:latin typeface="Calibri"/>
                <a:ea typeface="Calibri"/>
                <a:cs typeface="Calibri"/>
                <a:sym typeface="Calibri"/>
              </a:rPr>
              <a:t> sub-command below returns the name of your Ubuntu distribution, such as </a:t>
            </a:r>
            <a:r>
              <a:rPr lang="en-US" sz="1200" dirty="0" err="1">
                <a:solidFill>
                  <a:schemeClr val="dk1"/>
                </a:solidFill>
                <a:latin typeface="Calibri"/>
                <a:ea typeface="Calibri"/>
                <a:cs typeface="Calibri"/>
                <a:sym typeface="Calibri"/>
              </a:rPr>
              <a:t>xenial</a:t>
            </a:r>
            <a:r>
              <a:rPr lang="en-US" sz="1200" dirty="0">
                <a:solidFill>
                  <a:schemeClr val="dk1"/>
                </a:solidFill>
                <a:latin typeface="Calibri"/>
                <a:ea typeface="Calibri"/>
                <a:cs typeface="Calibri"/>
                <a:sym typeface="Calibri"/>
              </a:rPr>
              <a:t>.</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add-apt-repository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"deb [arch=amd64] https://</a:t>
            </a:r>
            <a:r>
              <a:rPr lang="en-US" sz="1200" dirty="0" err="1">
                <a:solidFill>
                  <a:schemeClr val="dk1"/>
                </a:solidFill>
                <a:latin typeface="Calibri"/>
                <a:ea typeface="Calibri"/>
                <a:cs typeface="Calibri"/>
                <a:sym typeface="Calibri"/>
              </a:rPr>
              <a:t>download.docker.com</a:t>
            </a:r>
            <a:r>
              <a:rPr lang="en-US" sz="1200" dirty="0">
                <a:solidFill>
                  <a:schemeClr val="dk1"/>
                </a:solidFill>
                <a:latin typeface="Calibri"/>
                <a:ea typeface="Calibri"/>
                <a:cs typeface="Calibri"/>
                <a:sym typeface="Calibri"/>
              </a:rPr>
              <a:t>/linux/ubuntu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lsb_release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cs</a:t>
            </a:r>
            <a:r>
              <a:rPr lang="en-US" sz="1200" dirty="0">
                <a:solidFill>
                  <a:schemeClr val="dk1"/>
                </a:solidFill>
                <a:latin typeface="Calibri"/>
                <a:ea typeface="Calibri"/>
                <a:cs typeface="Calibri"/>
                <a:sym typeface="Calibri"/>
              </a:rPr>
              <a:t>)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stable"</a:t>
            </a:r>
          </a:p>
          <a:p>
            <a:pPr lvl="0" rtl="0">
              <a:spcBef>
                <a:spcPts val="0"/>
              </a:spcBef>
              <a:buClr>
                <a:schemeClr val="dk1"/>
              </a:buClr>
              <a:buSzPct val="110000"/>
              <a:buFont typeface="Arial"/>
              <a:buNone/>
            </a:pPr>
            <a:endParaRPr sz="1000" dirty="0">
              <a:solidFill>
                <a:schemeClr val="dk1"/>
              </a:solidFill>
              <a:latin typeface="Calibri"/>
              <a:ea typeface="Calibri"/>
              <a:cs typeface="Calibri"/>
              <a:sym typeface="Calibri"/>
            </a:endParaRPr>
          </a:p>
          <a:p>
            <a:pPr lvl="0"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5483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a:solidFill>
                  <a:schemeClr val="dk1"/>
                </a:solidFill>
                <a:latin typeface="Calibri"/>
                <a:ea typeface="Calibri"/>
                <a:cs typeface="Calibri"/>
                <a:sym typeface="Calibri"/>
              </a:rPr>
              <a:t>Install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Community Edition</a:t>
            </a: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apt-get -y install </a:t>
            </a:r>
            <a:r>
              <a:rPr lang="en-US" sz="1200" dirty="0" err="1">
                <a:solidFill>
                  <a:schemeClr val="dk1"/>
                </a:solidFill>
                <a:latin typeface="Calibri"/>
                <a:ea typeface="Calibri"/>
                <a:cs typeface="Calibri"/>
                <a:sym typeface="Calibri"/>
              </a:rPr>
              <a:t>docker-ce</a:t>
            </a:r>
            <a:endParaRPr lang="en-US"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a:solidFill>
                  <a:schemeClr val="dk1"/>
                </a:solidFill>
                <a:latin typeface="Calibri"/>
                <a:ea typeface="Calibri"/>
                <a:cs typeface="Calibri"/>
                <a:sym typeface="Calibri"/>
              </a:rPr>
              <a:t>Verify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is installed correctly</a:t>
            </a: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a:t>
            </a:r>
            <a:r>
              <a:rPr lang="en-US" sz="1200" b="1" dirty="0">
                <a:solidFill>
                  <a:schemeClr val="dk1"/>
                </a:solidFill>
                <a:latin typeface="Calibri"/>
                <a:ea typeface="Calibri"/>
                <a:cs typeface="Calibri"/>
                <a:sym typeface="Calibri"/>
              </a:rPr>
              <a:t>run</a:t>
            </a:r>
            <a:r>
              <a:rPr lang="en-US" sz="1200" dirty="0">
                <a:solidFill>
                  <a:schemeClr val="dk1"/>
                </a:solidFill>
                <a:latin typeface="Calibri"/>
                <a:ea typeface="Calibri"/>
                <a:cs typeface="Calibri"/>
                <a:sym typeface="Calibri"/>
              </a:rPr>
              <a:t> hello-world </a:t>
            </a: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This command downloads a test image and runs it in a container. When the container runs, it prints an informational message. Then, it exits.</a:t>
            </a:r>
          </a:p>
          <a:p>
            <a:pPr lvl="0" rtl="0">
              <a:spcBef>
                <a:spcPts val="0"/>
              </a:spcBef>
              <a:buNone/>
            </a:pPr>
            <a:endParaRPr sz="12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8405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06" name="Shape 30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service </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 stop</a:t>
            </a: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service </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 status</a:t>
            </a: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a:t>
            </a:r>
            <a:endParaRPr lang="en-US" sz="1200" dirty="0" smtClean="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a:t>
            </a:r>
            <a:r>
              <a:rPr lang="en-US" sz="1200" baseline="0" dirty="0" smtClean="0">
                <a:solidFill>
                  <a:schemeClr val="dk1"/>
                </a:solidFill>
                <a:latin typeface="Calibri"/>
                <a:ea typeface="Calibri"/>
                <a:cs typeface="Calibri"/>
                <a:sym typeface="Calibri"/>
              </a:rPr>
              <a:t>-engine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docker-ce</a:t>
            </a:r>
            <a:endParaRPr lang="en-US" sz="1200" dirty="0" smtClean="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smtClean="0">
                <a:solidFill>
                  <a:schemeClr val="dk1"/>
                </a:solidFill>
                <a:latin typeface="Calibri"/>
                <a:ea typeface="Calibri"/>
                <a:cs typeface="Calibri"/>
                <a:sym typeface="Calibri"/>
              </a:rPr>
              <a:t>Union File System</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is a fast moving project, and often critical bugs are fixed in newer versions. When working with Docker it is best to work with latest when possible.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Have students visit </a:t>
            </a:r>
            <a:r>
              <a:rPr lang="en-US" sz="1200" u="sng" dirty="0">
                <a:solidFill>
                  <a:schemeClr val="hlink"/>
                </a:solidFill>
                <a:latin typeface="Calibri"/>
                <a:ea typeface="Calibri"/>
                <a:cs typeface="Calibri"/>
                <a:sym typeface="Calibri"/>
                <a:hlinkClick r:id="rId3"/>
              </a:rPr>
              <a:t>https://get.docker.com</a:t>
            </a:r>
            <a:r>
              <a:rPr lang="en-US" sz="1200" dirty="0">
                <a:solidFill>
                  <a:schemeClr val="dk1"/>
                </a:solidFill>
                <a:latin typeface="Calibri"/>
                <a:ea typeface="Calibri"/>
                <a:cs typeface="Calibri"/>
                <a:sym typeface="Calibri"/>
              </a:rPr>
              <a:t> to see that it is a full script… we are passing the script to </a:t>
            </a:r>
            <a:r>
              <a:rPr lang="en-US" sz="1200" b="1"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for execution.</a:t>
            </a:r>
          </a:p>
        </p:txBody>
      </p:sp>
    </p:spTree>
    <p:extLst>
      <p:ext uri="{BB962C8B-B14F-4D97-AF65-F5344CB8AC3E}">
        <p14:creationId xmlns:p14="http://schemas.microsoft.com/office/powerpoint/2010/main" val="3279180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12" name="Shape 31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Starting with v17.03.0-ce, Docker is on a monthly release cycle and uses a new YY.MM versioning scheme to reflect this. Two channels are available: monthly and quarterly.</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Any given monthly release will only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until the next monthly release is available. Quarterly releases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4 months after</a:t>
            </a: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initial release. This release includes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1.13.1 but there are no major feature additions and the API version stays the same.</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version is useful for troubleshooting as well. The Server version will not be available if the Docker engine service is not running, which is a great place to start if you find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are hanging or being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sudo</a:t>
            </a:r>
            <a:r>
              <a:rPr lang="en-US" sz="1200" b="1" dirty="0">
                <a:solidFill>
                  <a:schemeClr val="dk1"/>
                </a:solidFill>
                <a:latin typeface="Calibri"/>
                <a:ea typeface="Calibri"/>
                <a:cs typeface="Calibri"/>
                <a:sym typeface="Calibri"/>
              </a:rPr>
              <a:t> service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start  # start the service</a:t>
            </a:r>
          </a:p>
        </p:txBody>
      </p:sp>
    </p:spTree>
    <p:extLst>
      <p:ext uri="{BB962C8B-B14F-4D97-AF65-F5344CB8AC3E}">
        <p14:creationId xmlns:p14="http://schemas.microsoft.com/office/powerpoint/2010/main" val="3483861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r>
              <a:rPr lang="en-US" sz="1200">
                <a:latin typeface="Calibri"/>
                <a:ea typeface="Calibri"/>
                <a:cs typeface="Calibri"/>
                <a:sym typeface="Calibri"/>
              </a:rPr>
              <a:t>Provides a number of pieces of engine and system information.</a:t>
            </a:r>
          </a:p>
        </p:txBody>
      </p:sp>
      <p:sp>
        <p:nvSpPr>
          <p:cNvPr id="319" name="Shape 31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505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28" name="Shape 128"/>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4385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326" name="Shape 32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655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32" name="Shape 3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Also a great starting point if Docker is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service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start  # start the service</a:t>
            </a:r>
          </a:p>
        </p:txBody>
      </p:sp>
    </p:spTree>
    <p:extLst>
      <p:ext uri="{BB962C8B-B14F-4D97-AF65-F5344CB8AC3E}">
        <p14:creationId xmlns:p14="http://schemas.microsoft.com/office/powerpoint/2010/main" val="2068147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39" name="Shape 33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hello-world </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This will likely NOT work at first… must use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We will fix that soon.</a:t>
            </a:r>
          </a:p>
        </p:txBody>
      </p:sp>
    </p:spTree>
    <p:extLst>
      <p:ext uri="{BB962C8B-B14F-4D97-AF65-F5344CB8AC3E}">
        <p14:creationId xmlns:p14="http://schemas.microsoft.com/office/powerpoint/2010/main" val="781736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45" name="Shape 345"/>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whalesay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cowsay</a:t>
            </a:r>
            <a:r>
              <a:rPr lang="en-US" sz="1200" dirty="0">
                <a:solidFill>
                  <a:schemeClr val="dk1"/>
                </a:solidFill>
                <a:latin typeface="Calibri"/>
                <a:ea typeface="Calibri"/>
                <a:cs typeface="Calibri"/>
                <a:sym typeface="Calibri"/>
              </a:rPr>
              <a:t> Hello World</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1933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52" name="Shape 3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921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70" name="Shape 37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smtClean="0">
                <a:solidFill>
                  <a:schemeClr val="dk1"/>
                </a:solidFill>
                <a:latin typeface="Calibri"/>
                <a:ea typeface="Calibri"/>
                <a:cs typeface="Calibri"/>
                <a:sym typeface="Calibri"/>
              </a:rPr>
              <a:t>The </a:t>
            </a:r>
            <a:r>
              <a:rPr lang="en-US" sz="1200" b="0" i="0" dirty="0">
                <a:solidFill>
                  <a:schemeClr val="dk1"/>
                </a:solidFill>
                <a:latin typeface="Calibri"/>
                <a:ea typeface="Calibri"/>
                <a:cs typeface="Calibri"/>
                <a:sym typeface="Calibri"/>
              </a:rPr>
              <a:t>CLI uses the Docker REST API to control or interact with the Docker daemon through scripting or direct CLI commands. Many other Docker applications use the underlying API and CLI.</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The daemon creates and manages Docker </a:t>
            </a:r>
            <a:r>
              <a:rPr lang="en-US" sz="1200" b="0" i="1" dirty="0">
                <a:solidFill>
                  <a:schemeClr val="dk1"/>
                </a:solidFill>
                <a:latin typeface="Calibri"/>
                <a:ea typeface="Calibri"/>
                <a:cs typeface="Calibri"/>
                <a:sym typeface="Calibri"/>
              </a:rPr>
              <a:t>objects</a:t>
            </a:r>
            <a:r>
              <a:rPr lang="en-US" sz="1200" b="0" i="0" dirty="0">
                <a:solidFill>
                  <a:schemeClr val="dk1"/>
                </a:solidFill>
                <a:latin typeface="Calibri"/>
                <a:ea typeface="Calibri"/>
                <a:cs typeface="Calibri"/>
                <a:sym typeface="Calibri"/>
              </a:rPr>
              <a:t>, such as images, containers, networks, and data volumes.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2976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76" name="Shape 37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dirty="0" smtClean="0">
                <a:solidFill>
                  <a:schemeClr val="dk1"/>
                </a:solidFill>
                <a:latin typeface="Calibri"/>
                <a:ea typeface="Calibri"/>
                <a:cs typeface="Calibri"/>
                <a:sym typeface="Calibri"/>
              </a:rPr>
              <a:t>Docker </a:t>
            </a:r>
            <a:r>
              <a:rPr lang="en-US" sz="1200" b="0" i="0" dirty="0">
                <a:solidFill>
                  <a:schemeClr val="dk1"/>
                </a:solidFill>
                <a:latin typeface="Calibri"/>
                <a:ea typeface="Calibri"/>
                <a:cs typeface="Calibri"/>
                <a:sym typeface="Calibri"/>
              </a:rPr>
              <a:t>uses a client-server architecture. The Docker </a:t>
            </a:r>
            <a:r>
              <a:rPr lang="en-US" sz="1200" b="0" i="1" dirty="0">
                <a:solidFill>
                  <a:schemeClr val="dk1"/>
                </a:solidFill>
                <a:latin typeface="Calibri"/>
                <a:ea typeface="Calibri"/>
                <a:cs typeface="Calibri"/>
                <a:sym typeface="Calibri"/>
              </a:rPr>
              <a:t>client</a:t>
            </a:r>
            <a:r>
              <a:rPr lang="en-US" sz="1200" b="0" i="0" dirty="0">
                <a:solidFill>
                  <a:schemeClr val="dk1"/>
                </a:solidFill>
                <a:latin typeface="Calibri"/>
                <a:ea typeface="Calibri"/>
                <a:cs typeface="Calibri"/>
                <a:sym typeface="Calibri"/>
              </a:rPr>
              <a:t> talks to the Docker </a:t>
            </a:r>
            <a:r>
              <a:rPr lang="en-US" sz="1200" b="0" i="1" dirty="0">
                <a:solidFill>
                  <a:schemeClr val="dk1"/>
                </a:solidFill>
                <a:latin typeface="Calibri"/>
                <a:ea typeface="Calibri"/>
                <a:cs typeface="Calibri"/>
                <a:sym typeface="Calibri"/>
              </a:rPr>
              <a:t>daemon</a:t>
            </a:r>
            <a:r>
              <a:rPr lang="en-US" sz="1200" b="0" i="0" dirty="0">
                <a:solidFill>
                  <a:schemeClr val="dk1"/>
                </a:solidFill>
                <a:latin typeface="Calibri"/>
                <a:ea typeface="Calibri"/>
                <a:cs typeface="Calibri"/>
                <a:sym typeface="Calibri"/>
              </a:rPr>
              <a:t>, which does the heavy lifting of building, running, and distributing your Docker containers. The Docker client and daemon </a:t>
            </a:r>
            <a:r>
              <a:rPr lang="en-US" sz="1200" b="0" i="1" dirty="0">
                <a:solidFill>
                  <a:schemeClr val="dk1"/>
                </a:solidFill>
                <a:latin typeface="Calibri"/>
                <a:ea typeface="Calibri"/>
                <a:cs typeface="Calibri"/>
                <a:sym typeface="Calibri"/>
              </a:rPr>
              <a:t>can</a:t>
            </a:r>
            <a:r>
              <a:rPr lang="en-US" sz="1200" b="0" i="0" dirty="0">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Note: The Docker daemon runs with root privileges which introduces an attack opportunity. More behind this: https://</a:t>
            </a:r>
            <a:r>
              <a:rPr lang="en-US" sz="1200" b="0" i="0" dirty="0" err="1">
                <a:solidFill>
                  <a:schemeClr val="dk1"/>
                </a:solidFill>
                <a:latin typeface="Calibri"/>
                <a:ea typeface="Calibri"/>
                <a:cs typeface="Calibri"/>
                <a:sym typeface="Calibri"/>
              </a:rPr>
              <a:t>docs.docker.com</a:t>
            </a:r>
            <a:r>
              <a:rPr lang="en-US" sz="1200" b="0" i="0" dirty="0">
                <a:solidFill>
                  <a:schemeClr val="dk1"/>
                </a:solidFill>
                <a:latin typeface="Calibri"/>
                <a:ea typeface="Calibri"/>
                <a:cs typeface="Calibri"/>
                <a:sym typeface="Calibri"/>
              </a:rPr>
              <a:t>/engine/security/security/</a:t>
            </a:r>
          </a:p>
        </p:txBody>
      </p:sp>
    </p:spTree>
    <p:extLst>
      <p:ext uri="{BB962C8B-B14F-4D97-AF65-F5344CB8AC3E}">
        <p14:creationId xmlns:p14="http://schemas.microsoft.com/office/powerpoint/2010/main" val="1337608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a:spcBef>
                <a:spcPts val="0"/>
              </a:spcBef>
              <a:buSzPct val="100000"/>
              <a:buFont typeface="Calibri"/>
              <a:buChar char="●"/>
            </a:pPr>
            <a:r>
              <a:rPr lang="en-US" sz="1200">
                <a:latin typeface="Calibri"/>
                <a:ea typeface="Calibri"/>
                <a:cs typeface="Calibri"/>
                <a:sym typeface="Calibri"/>
              </a:rPr>
              <a:t>Newer installs do this for you, but of course you still have to logout and back in.</a:t>
            </a:r>
          </a:p>
        </p:txBody>
      </p:sp>
      <p:sp>
        <p:nvSpPr>
          <p:cNvPr id="388" name="Shape 38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974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82" name="Shape 38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947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37" name="Shape 137"/>
          <p:cNvSpPr txBox="1">
            <a:spLocks noGrp="1"/>
          </p:cNvSpPr>
          <p:nvPr>
            <p:ph type="body" idx="1"/>
          </p:nvPr>
        </p:nvSpPr>
        <p:spPr>
          <a:xfrm>
            <a:off x="731837" y="4560887"/>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5763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05" name="Shape 40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403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14" name="Shape 41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Union file systems, or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are file systems that operate by creating layers, making them very lightweight and fast. Docker Engine uses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to provide the building blocks for containers. Docker Engine can use multiple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variants, including AUFS (</a:t>
            </a:r>
            <a:r>
              <a:rPr lang="en-US" sz="1200" dirty="0">
                <a:solidFill>
                  <a:schemeClr val="dk1"/>
                </a:solidFill>
                <a:latin typeface="Calibri"/>
                <a:ea typeface="Calibri"/>
                <a:cs typeface="Calibri"/>
                <a:sym typeface="Calibri"/>
              </a:rPr>
              <a:t>the default for Ubuntu)</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btrfs</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vfs</a:t>
            </a:r>
            <a:r>
              <a:rPr lang="en-US" sz="1200" b="0" i="0" dirty="0">
                <a:solidFill>
                  <a:schemeClr val="dk1"/>
                </a:solidFill>
                <a:latin typeface="Calibri"/>
                <a:ea typeface="Calibri"/>
                <a:cs typeface="Calibri"/>
                <a:sym typeface="Calibri"/>
              </a:rPr>
              <a:t>, and </a:t>
            </a:r>
            <a:r>
              <a:rPr lang="en-US" sz="1200" b="0" i="0" dirty="0" err="1">
                <a:solidFill>
                  <a:schemeClr val="dk1"/>
                </a:solidFill>
                <a:latin typeface="Calibri"/>
                <a:ea typeface="Calibri"/>
                <a:cs typeface="Calibri"/>
                <a:sym typeface="Calibri"/>
              </a:rPr>
              <a:t>DeviceMapper</a:t>
            </a:r>
            <a:r>
              <a:rPr lang="en-US" sz="1200" b="0" i="0" dirty="0">
                <a:solidFill>
                  <a:schemeClr val="dk1"/>
                </a:solidFill>
                <a:latin typeface="Calibri"/>
                <a:ea typeface="Calibri"/>
                <a:cs typeface="Calibri"/>
                <a:sym typeface="Calibri"/>
              </a:rPr>
              <a:t> (the default for Red</a:t>
            </a:r>
            <a:r>
              <a:rPr lang="en-US" sz="1200" dirty="0">
                <a:solidFill>
                  <a:schemeClr val="dk1"/>
                </a:solidFill>
                <a:latin typeface="Calibri"/>
                <a:ea typeface="Calibri"/>
                <a:cs typeface="Calibri"/>
                <a:sym typeface="Calibri"/>
              </a:rPr>
              <a:t> Hat and Centos</a:t>
            </a:r>
            <a:r>
              <a:rPr lang="en-US" sz="1200" b="0" i="0" dirty="0">
                <a:solidFill>
                  <a:schemeClr val="dk1"/>
                </a:solidFill>
                <a:latin typeface="Calibri"/>
                <a:ea typeface="Calibri"/>
                <a:cs typeface="Calibri"/>
                <a:sym typeface="Calibri"/>
              </a:rPr>
              <a: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How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Works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1.Mount a base image as read-only </a:t>
            </a:r>
          </a:p>
          <a:p>
            <a:pPr marL="0" marR="0" lvl="0" indent="0" algn="l" rtl="0">
              <a:spcBef>
                <a:spcPts val="0"/>
              </a:spcBef>
              <a:buSzPct val="25000"/>
              <a:buNone/>
            </a:pPr>
            <a:r>
              <a:rPr lang="en-US" sz="1200" dirty="0">
                <a:solidFill>
                  <a:schemeClr val="dk1"/>
                </a:solidFill>
                <a:latin typeface="Calibri"/>
                <a:ea typeface="Calibri"/>
                <a:cs typeface="Calibri"/>
                <a:sym typeface="Calibri"/>
              </a:rPr>
              <a:t>2.Add read-write file system over read-only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3.Change some files and directories to top as read- write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4.It is committed </a:t>
            </a:r>
          </a:p>
          <a:p>
            <a:pPr marL="0" marR="0" lvl="0" indent="0" algn="l" rtl="0">
              <a:spcBef>
                <a:spcPts val="0"/>
              </a:spcBef>
              <a:buSzPct val="25000"/>
              <a:buNone/>
            </a:pPr>
            <a:r>
              <a:rPr lang="en-US" sz="1200" dirty="0">
                <a:solidFill>
                  <a:schemeClr val="dk1"/>
                </a:solidFill>
                <a:latin typeface="Calibri"/>
                <a:ea typeface="Calibri"/>
                <a:cs typeface="Calibri"/>
                <a:sym typeface="Calibri"/>
              </a:rPr>
              <a:t>5.Save incremental files and directories in new image </a:t>
            </a:r>
          </a:p>
          <a:p>
            <a:pPr marL="0" marR="0" lvl="0" indent="0" algn="l" rtl="0">
              <a:spcBef>
                <a:spcPts val="0"/>
              </a:spcBef>
              <a:buSzPct val="25000"/>
              <a:buNone/>
            </a:pPr>
            <a:r>
              <a:rPr lang="en-US" sz="1200" dirty="0">
                <a:solidFill>
                  <a:schemeClr val="dk1"/>
                </a:solidFill>
                <a:latin typeface="Calibri"/>
                <a:ea typeface="Calibri"/>
                <a:cs typeface="Calibri"/>
                <a:sym typeface="Calibri"/>
              </a:rPr>
              <a:t>6.Mount the image as read-only and add read-write file system on top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1830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21" name="Shape 42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1226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28" name="Shape 42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576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1" name="Shape 44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215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3" name="Shape 4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833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7" name="Shape 44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search </a:t>
            </a:r>
            <a:r>
              <a:rPr lang="en-US" sz="1200" dirty="0" err="1">
                <a:solidFill>
                  <a:schemeClr val="dk1"/>
                </a:solidFill>
                <a:latin typeface="Calibri"/>
                <a:ea typeface="Calibri"/>
                <a:cs typeface="Calibri"/>
                <a:sym typeface="Calibri"/>
              </a:rPr>
              <a:t>mariadb</a:t>
            </a:r>
            <a:endParaRPr lang="en-US"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“Official” images.</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images that the community </a:t>
            </a:r>
            <a:r>
              <a:rPr lang="en-US" sz="1200" dirty="0" err="1">
                <a:solidFill>
                  <a:schemeClr val="dk1"/>
                </a:solidFill>
                <a:latin typeface="Calibri"/>
                <a:ea typeface="Calibri"/>
                <a:cs typeface="Calibri"/>
                <a:sym typeface="Calibri"/>
              </a:rPr>
              <a:t>upvotes</a:t>
            </a:r>
            <a:r>
              <a:rPr lang="en-US" sz="1200" dirty="0">
                <a:solidFill>
                  <a:schemeClr val="dk1"/>
                </a:solidFill>
                <a:latin typeface="Calibri"/>
                <a:ea typeface="Calibri"/>
                <a:cs typeface="Calibri"/>
                <a:sym typeface="Calibri"/>
              </a:rPr>
              <a:t> with “Stars”</a:t>
            </a:r>
          </a:p>
        </p:txBody>
      </p:sp>
    </p:spTree>
    <p:extLst>
      <p:ext uri="{BB962C8B-B14F-4D97-AF65-F5344CB8AC3E}">
        <p14:creationId xmlns:p14="http://schemas.microsoft.com/office/powerpoint/2010/main" val="23764025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7" name="Shape 44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search </a:t>
            </a:r>
            <a:r>
              <a:rPr lang="en-US" sz="1200" dirty="0" err="1">
                <a:solidFill>
                  <a:schemeClr val="dk1"/>
                </a:solidFill>
                <a:latin typeface="Calibri"/>
                <a:ea typeface="Calibri"/>
                <a:cs typeface="Calibri"/>
                <a:sym typeface="Calibri"/>
              </a:rPr>
              <a:t>mariadb</a:t>
            </a:r>
            <a:endParaRPr lang="en-US"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“Official” images.</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images that the community </a:t>
            </a:r>
            <a:r>
              <a:rPr lang="en-US" sz="1200" dirty="0" err="1">
                <a:solidFill>
                  <a:schemeClr val="dk1"/>
                </a:solidFill>
                <a:latin typeface="Calibri"/>
                <a:ea typeface="Calibri"/>
                <a:cs typeface="Calibri"/>
                <a:sym typeface="Calibri"/>
              </a:rPr>
              <a:t>upvotes</a:t>
            </a:r>
            <a:r>
              <a:rPr lang="en-US" sz="1200" dirty="0">
                <a:solidFill>
                  <a:schemeClr val="dk1"/>
                </a:solidFill>
                <a:latin typeface="Calibri"/>
                <a:ea typeface="Calibri"/>
                <a:cs typeface="Calibri"/>
                <a:sym typeface="Calibri"/>
              </a:rPr>
              <a:t> with “Stars”</a:t>
            </a:r>
          </a:p>
        </p:txBody>
      </p:sp>
    </p:spTree>
    <p:extLst>
      <p:ext uri="{BB962C8B-B14F-4D97-AF65-F5344CB8AC3E}">
        <p14:creationId xmlns:p14="http://schemas.microsoft.com/office/powerpoint/2010/main" val="2376402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9" name="Shape 4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149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69" name="Shape 46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It can be useful to narrow down information from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with </a:t>
            </a:r>
            <a:r>
              <a:rPr lang="en-US" sz="1200" dirty="0" err="1">
                <a:solidFill>
                  <a:schemeClr val="dk1"/>
                </a:solidFill>
                <a:latin typeface="Calibri"/>
                <a:ea typeface="Calibri"/>
                <a:cs typeface="Calibri"/>
                <a:sym typeface="Calibri"/>
              </a:rPr>
              <a:t>grep</a:t>
            </a:r>
            <a:r>
              <a:rPr lang="en-US" sz="1200" dirty="0">
                <a:solidFill>
                  <a:schemeClr val="dk1"/>
                </a:solidFill>
                <a:latin typeface="Calibri"/>
                <a:ea typeface="Calibri"/>
                <a:cs typeface="Calibri"/>
                <a:sym typeface="Calibri"/>
              </a:rPr>
              <a:t> as well</a:t>
            </a:r>
          </a:p>
        </p:txBody>
      </p:sp>
    </p:spTree>
    <p:extLst>
      <p:ext uri="{BB962C8B-B14F-4D97-AF65-F5344CB8AC3E}">
        <p14:creationId xmlns:p14="http://schemas.microsoft.com/office/powerpoint/2010/main" val="1084611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52" name="Shape 152"/>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9898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84" name="Shape 48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741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90" name="Shape 59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6406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dirty="0">
              <a:latin typeface="Calibri"/>
              <a:ea typeface="Calibri"/>
              <a:cs typeface="Calibri"/>
              <a:sym typeface="Calibri"/>
            </a:endParaRPr>
          </a:p>
          <a:p>
            <a:pPr marL="457200" lvl="0" indent="-304800" rtl="0">
              <a:spcBef>
                <a:spcPts val="0"/>
              </a:spcBef>
              <a:buSzPct val="100000"/>
              <a:buChar char="-"/>
            </a:pPr>
            <a:r>
              <a:rPr lang="en-US" sz="1200" dirty="0">
                <a:latin typeface="Calibri"/>
                <a:ea typeface="Calibri"/>
                <a:cs typeface="Calibri"/>
                <a:sym typeface="Calibri"/>
              </a:rPr>
              <a:t>As we’ve seen, we can combine these two options to the more common </a:t>
            </a:r>
            <a:r>
              <a:rPr lang="en-US" sz="1200" b="1" dirty="0">
                <a:latin typeface="Calibri"/>
                <a:ea typeface="Calibri"/>
                <a:cs typeface="Calibri"/>
                <a:sym typeface="Calibri"/>
              </a:rPr>
              <a:t>-it</a:t>
            </a:r>
          </a:p>
        </p:txBody>
      </p:sp>
      <p:sp>
        <p:nvSpPr>
          <p:cNvPr id="598" name="Shape 59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718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10" name="Shape 61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6118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1" name="Shape 62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3666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9" name="Shape 62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39445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76" name="Shape 47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60176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491" name="Shape 49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017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00" name="Shape 500"/>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998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59" name="Shape 159"/>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16578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08" name="Shape 508"/>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820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16" name="Shape 51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95298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16" name="Shape 51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2205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24" name="Shape 52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566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32" name="Shape 5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7696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40" name="Shape 54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5990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48" name="Shape 548"/>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here: 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/engine/userguide/eng-image/dockerfile_best-practices/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15963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54" name="Shape 55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 (--tag): assign tag</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Be aware that when you run ’docker build .’, all files in the current folder get uploaded to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engine. This may be undesirable, and use of .</a:t>
            </a:r>
            <a:r>
              <a:rPr lang="en-US" sz="1200" dirty="0" err="1">
                <a:solidFill>
                  <a:schemeClr val="dk1"/>
                </a:solidFill>
                <a:latin typeface="Calibri"/>
                <a:ea typeface="Calibri"/>
                <a:cs typeface="Calibri"/>
                <a:sym typeface="Calibri"/>
              </a:rPr>
              <a:t>dockerignore</a:t>
            </a:r>
            <a:r>
              <a:rPr lang="en-US" sz="1200" dirty="0">
                <a:solidFill>
                  <a:schemeClr val="dk1"/>
                </a:solidFill>
                <a:latin typeface="Calibri"/>
                <a:ea typeface="Calibri"/>
                <a:cs typeface="Calibri"/>
                <a:sym typeface="Calibri"/>
              </a:rPr>
              <a:t> will assist with this situation. </a:t>
            </a:r>
          </a:p>
        </p:txBody>
      </p:sp>
    </p:spTree>
    <p:extLst>
      <p:ext uri="{BB962C8B-B14F-4D97-AF65-F5344CB8AC3E}">
        <p14:creationId xmlns:p14="http://schemas.microsoft.com/office/powerpoint/2010/main" val="16036743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Shape 560"/>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endParaRPr sz="1400" dirty="0">
              <a:solidFill>
                <a:schemeClr val="dk1"/>
              </a:solidFill>
            </a:endParaRPr>
          </a:p>
          <a:p>
            <a:pPr lvl="0" rtl="0">
              <a:spcBef>
                <a:spcPts val="0"/>
              </a:spcBef>
              <a:buClr>
                <a:schemeClr val="dk1"/>
              </a:buClr>
              <a:buSzPct val="25000"/>
              <a:buFont typeface="Calibri"/>
              <a:buNone/>
            </a:pPr>
            <a:endParaRPr sz="1400" dirty="0">
              <a:solidFill>
                <a:schemeClr val="dk1"/>
              </a:solidFill>
            </a:endParaRPr>
          </a:p>
          <a:p>
            <a:pPr lvl="0" rtl="0">
              <a:spcBef>
                <a:spcPts val="0"/>
              </a:spcBef>
              <a:buClr>
                <a:schemeClr val="dk1"/>
              </a:buClr>
              <a:buSzPct val="25000"/>
              <a:buFont typeface="Calibri"/>
              <a:buNone/>
            </a:pPr>
            <a:endParaRPr sz="1400" dirty="0">
              <a:solidFill>
                <a:schemeClr val="dk1"/>
              </a:solidFill>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https://github.com/docker/labs/blob/master/beginner/chapters/webapps.md</a:t>
            </a:r>
          </a:p>
        </p:txBody>
      </p:sp>
    </p:spTree>
    <p:extLst>
      <p:ext uri="{BB962C8B-B14F-4D97-AF65-F5344CB8AC3E}">
        <p14:creationId xmlns:p14="http://schemas.microsoft.com/office/powerpoint/2010/main" val="363717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7" name="Shape 16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988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r>
              <a:rPr lang="en-US" dirty="0"/>
              <a:t/>
            </a:r>
            <a:br>
              <a:rPr lang="en-US" dirty="0"/>
            </a:br>
            <a:endParaRPr lang="en-US" dirty="0"/>
          </a:p>
          <a:p>
            <a:pPr lvl="0" rtl="0">
              <a:spcBef>
                <a:spcPts val="0"/>
              </a:spcBef>
              <a:buNone/>
            </a:pPr>
            <a:endParaRPr dirty="0"/>
          </a:p>
          <a:p>
            <a:pPr lvl="0" rtl="0">
              <a:spcBef>
                <a:spcPts val="0"/>
              </a:spcBef>
              <a:buClr>
                <a:schemeClr val="dk1"/>
              </a:buClr>
              <a:buSzPct val="91666"/>
              <a:buFont typeface="Arial"/>
              <a:buNone/>
            </a:pPr>
            <a:r>
              <a:rPr lang="en-US" sz="1200" u="sng" dirty="0">
                <a:solidFill>
                  <a:schemeClr val="hlink"/>
                </a:solidFill>
                <a:latin typeface="Calibri"/>
                <a:ea typeface="Calibri"/>
                <a:cs typeface="Calibri"/>
                <a:sym typeface="Calibri"/>
                <a:hlinkClick r:id="rId3"/>
              </a:rPr>
              <a:t>https://github.com/docker/dceu_tutorials/blob/master/11-infrastructure-as-code.md</a:t>
            </a:r>
            <a:r>
              <a:rPr lang="en-US" sz="1200" dirty="0">
                <a:solidFill>
                  <a:schemeClr val="dk1"/>
                </a:solidFill>
                <a:latin typeface="Calibri"/>
                <a:ea typeface="Calibri"/>
                <a:cs typeface="Calibri"/>
                <a:sym typeface="Calibri"/>
              </a:rPr>
              <a:t> </a:t>
            </a:r>
          </a:p>
        </p:txBody>
      </p:sp>
    </p:spTree>
    <p:extLst>
      <p:ext uri="{BB962C8B-B14F-4D97-AF65-F5344CB8AC3E}">
        <p14:creationId xmlns:p14="http://schemas.microsoft.com/office/powerpoint/2010/main" val="30734134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https://github.com/codeship/go-hello-world</a:t>
            </a:r>
          </a:p>
          <a:p>
            <a:pPr lvl="0">
              <a:spcBef>
                <a:spcPts val="0"/>
              </a:spcBef>
              <a:buNone/>
            </a:pPr>
            <a:endParaRPr sz="1200" dirty="0">
              <a:latin typeface="Calibri"/>
              <a:ea typeface="Calibri"/>
              <a:cs typeface="Calibri"/>
              <a:sym typeface="Calibri"/>
            </a:endParaRPr>
          </a:p>
        </p:txBody>
      </p:sp>
    </p:spTree>
    <p:extLst>
      <p:ext uri="{BB962C8B-B14F-4D97-AF65-F5344CB8AC3E}">
        <p14:creationId xmlns:p14="http://schemas.microsoft.com/office/powerpoint/2010/main" val="427710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https://github.com/codeship/go-hello-world</a:t>
            </a:r>
          </a:p>
          <a:p>
            <a:pPr lvl="0">
              <a:spcBef>
                <a:spcPts val="0"/>
              </a:spcBef>
              <a:buNone/>
            </a:pPr>
            <a:endParaRPr sz="1200" dirty="0">
              <a:latin typeface="Calibri"/>
              <a:ea typeface="Calibri"/>
              <a:cs typeface="Calibri"/>
              <a:sym typeface="Calibri"/>
            </a:endParaRPr>
          </a:p>
        </p:txBody>
      </p:sp>
    </p:spTree>
    <p:extLst>
      <p:ext uri="{BB962C8B-B14F-4D97-AF65-F5344CB8AC3E}">
        <p14:creationId xmlns:p14="http://schemas.microsoft.com/office/powerpoint/2010/main" val="22655265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60" name="Shape 66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u="sng" dirty="0">
                <a:solidFill>
                  <a:schemeClr val="hlink"/>
                </a:solidFill>
                <a:latin typeface="Calibri"/>
                <a:ea typeface="Calibri"/>
                <a:cs typeface="Calibri"/>
                <a:sym typeface="Calibri"/>
                <a:hlinkClick r:id="rId3"/>
              </a:rPr>
              <a:t>https://github.com/google/cadvisor</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1593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70" name="Shape 6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161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80" name="Shape 68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https://github.com/</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docker.github.io</a:t>
            </a:r>
            <a:r>
              <a:rPr lang="en-US" sz="1200" b="0" i="0" u="none" strike="noStrike" cap="none" dirty="0">
                <a:solidFill>
                  <a:schemeClr val="dk1"/>
                </a:solidFill>
                <a:latin typeface="Calibri"/>
                <a:ea typeface="Calibri"/>
                <a:cs typeface="Calibri"/>
                <a:sym typeface="Calibri"/>
              </a:rPr>
              <a:t>/blob/master/registry/deploying.md</a:t>
            </a:r>
          </a:p>
        </p:txBody>
      </p:sp>
    </p:spTree>
    <p:extLst>
      <p:ext uri="{BB962C8B-B14F-4D97-AF65-F5344CB8AC3E}">
        <p14:creationId xmlns:p14="http://schemas.microsoft.com/office/powerpoint/2010/main" val="24926745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87" name="Shape 68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SzPct val="25000"/>
              <a:buNone/>
            </a:pPr>
            <a:r>
              <a:rPr lang="en-US" sz="1200" i="0" u="none" strike="noStrike" cap="none" dirty="0">
                <a:solidFill>
                  <a:schemeClr val="dk1"/>
                </a:solidFill>
                <a:latin typeface="Calibri"/>
                <a:ea typeface="Calibri"/>
                <a:cs typeface="Calibri"/>
                <a:sym typeface="Calibri"/>
              </a:rPr>
              <a:t>https://</a:t>
            </a:r>
            <a:r>
              <a:rPr lang="en-US" sz="1200" i="0" u="none" strike="noStrike" cap="none" dirty="0" err="1">
                <a:solidFill>
                  <a:schemeClr val="dk1"/>
                </a:solidFill>
                <a:latin typeface="Calibri"/>
                <a:ea typeface="Calibri"/>
                <a:cs typeface="Calibri"/>
                <a:sym typeface="Calibri"/>
              </a:rPr>
              <a:t>docs.docker.com</a:t>
            </a:r>
            <a:r>
              <a:rPr lang="en-US" sz="1200" i="0" u="none" strike="noStrike" cap="none" dirty="0">
                <a:solidFill>
                  <a:schemeClr val="dk1"/>
                </a:solidFill>
                <a:latin typeface="Calibri"/>
                <a:ea typeface="Calibri"/>
                <a:cs typeface="Calibri"/>
                <a:sym typeface="Calibri"/>
              </a:rPr>
              <a:t>/registry/spec/api/#listing-repositories</a:t>
            </a:r>
          </a:p>
          <a:p>
            <a:pPr marR="0" lvl="1"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a:t>
            </a:r>
            <a:r>
              <a:rPr lang="en-US" sz="1200" i="0" u="none" strike="noStrike" cap="none" dirty="0" err="1">
                <a:solidFill>
                  <a:schemeClr val="dk1"/>
                </a:solidFill>
                <a:latin typeface="Calibri"/>
                <a:ea typeface="Calibri"/>
                <a:cs typeface="Calibri"/>
                <a:sym typeface="Calibri"/>
              </a:rPr>
              <a:t>docs.docker.com</a:t>
            </a:r>
            <a:r>
              <a:rPr lang="en-US" sz="1200" i="0" u="none" strike="noStrike" cap="none" dirty="0">
                <a:solidFill>
                  <a:schemeClr val="dk1"/>
                </a:solidFill>
                <a:latin typeface="Calibri"/>
                <a:ea typeface="Calibri"/>
                <a:cs typeface="Calibri"/>
                <a:sym typeface="Calibri"/>
              </a:rPr>
              <a:t>/registry/spec/api/#listing-image-tags</a:t>
            </a:r>
          </a:p>
          <a:p>
            <a:pPr marR="0" lvl="1" algn="l" rtl="0">
              <a:spcBef>
                <a:spcPts val="0"/>
              </a:spcBef>
              <a:buNone/>
            </a:pPr>
            <a:endParaRPr sz="120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6800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96" name="Shape 696"/>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90424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04" name="Shape 70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7723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10" name="Shape 71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971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rtl="0">
              <a:spcBef>
                <a:spcPts val="0"/>
              </a:spcBef>
              <a:buSzPct val="100000"/>
              <a:buFont typeface="Calibri"/>
              <a:buChar char="●"/>
            </a:pPr>
            <a:r>
              <a:rPr lang="en-US" sz="1200">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p>
        </p:txBody>
      </p:sp>
      <p:sp>
        <p:nvSpPr>
          <p:cNvPr id="173" name="Shape 17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13058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25" name="Shape 72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4959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2464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37" name="Shape 73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prune</a:t>
            </a:r>
          </a:p>
        </p:txBody>
      </p:sp>
    </p:spTree>
    <p:extLst>
      <p:ext uri="{BB962C8B-B14F-4D97-AF65-F5344CB8AC3E}">
        <p14:creationId xmlns:p14="http://schemas.microsoft.com/office/powerpoint/2010/main" val="879500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43" name="Shape 74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9016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is a nice full volumes exercise that shows volume persistence, cross-container volumes, etc.</a:t>
            </a: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https://github.com/docker/dceu_tutorials/blob/master/07-volumes.md</a:t>
            </a:r>
          </a:p>
        </p:txBody>
      </p:sp>
    </p:spTree>
    <p:extLst>
      <p:ext uri="{BB962C8B-B14F-4D97-AF65-F5344CB8AC3E}">
        <p14:creationId xmlns:p14="http://schemas.microsoft.com/office/powerpoint/2010/main" val="31998111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37" name="Shape 73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US" sz="1200">
                <a:solidFill>
                  <a:schemeClr val="dk1"/>
                </a:solidFill>
                <a:latin typeface="Calibri"/>
                <a:ea typeface="Calibri"/>
                <a:cs typeface="Calibri"/>
                <a:sym typeface="Calibri"/>
              </a:rPr>
              <a:t>$ docker volume prune</a:t>
            </a:r>
          </a:p>
        </p:txBody>
      </p:sp>
    </p:spTree>
    <p:extLst>
      <p:ext uri="{BB962C8B-B14F-4D97-AF65-F5344CB8AC3E}">
        <p14:creationId xmlns:p14="http://schemas.microsoft.com/office/powerpoint/2010/main" val="26054675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764" name="Shape 76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4637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71" name="Shape 77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Printable sheet available at: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zeroturnaround.com</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rebellabs</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-commands-and-best-practices-cheat-sheet/</a:t>
            </a:r>
          </a:p>
        </p:txBody>
      </p:sp>
    </p:spTree>
    <p:extLst>
      <p:ext uri="{BB962C8B-B14F-4D97-AF65-F5344CB8AC3E}">
        <p14:creationId xmlns:p14="http://schemas.microsoft.com/office/powerpoint/2010/main" val="19654565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44" name="Shape 84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23828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50" name="Shape 85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a:t>
            </a:r>
            <a:r>
              <a:rPr lang="en-US" sz="1200" dirty="0" err="1">
                <a:solidFill>
                  <a:schemeClr val="dk1"/>
                </a:solidFill>
                <a:latin typeface="Calibri"/>
                <a:ea typeface="Calibri"/>
                <a:cs typeface="Calibri"/>
                <a:sym typeface="Calibri"/>
              </a:rPr>
              <a:t>ls</a:t>
            </a:r>
            <a:endParaRPr lang="en-US"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inspect bridge</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9765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79" name="Shape 17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a:t>
            </a:r>
            <a:r>
              <a:rPr lang="en-US" sz="1200" b="0" i="1" dirty="0">
                <a:solidFill>
                  <a:schemeClr val="dk1"/>
                </a:solidFill>
                <a:latin typeface="Calibri"/>
                <a:ea typeface="Calibri"/>
                <a:cs typeface="Calibri"/>
                <a:sym typeface="Calibri"/>
              </a:rPr>
              <a:t>image</a:t>
            </a:r>
            <a:r>
              <a:rPr lang="en-US" sz="1200" b="0" i="0" dirty="0">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image is described in text file called a </a:t>
            </a:r>
            <a:r>
              <a:rPr lang="en-US" sz="1200" b="0" i="1" dirty="0" err="1">
                <a:solidFill>
                  <a:schemeClr val="dk1"/>
                </a:solidFill>
                <a:latin typeface="Calibri"/>
                <a:ea typeface="Calibri"/>
                <a:cs typeface="Calibri"/>
                <a:sym typeface="Calibri"/>
              </a:rPr>
              <a:t>Dockerfile</a:t>
            </a:r>
            <a:r>
              <a:rPr lang="en-US" sz="1200" b="0" i="0" dirty="0">
                <a:solidFill>
                  <a:schemeClr val="dk1"/>
                </a:solidFill>
                <a:latin typeface="Calibri"/>
                <a:ea typeface="Calibri"/>
                <a:cs typeface="Calibri"/>
                <a:sym typeface="Calibri"/>
              </a:rPr>
              <a:t>, which has a simple, well-defined syntax.</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p>
        </p:txBody>
      </p:sp>
    </p:spTree>
    <p:extLst>
      <p:ext uri="{BB962C8B-B14F-4D97-AF65-F5344CB8AC3E}">
        <p14:creationId xmlns:p14="http://schemas.microsoft.com/office/powerpoint/2010/main" val="27028487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57" name="Shape 85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--name some-ghost -p 8888:2368 -d ghost</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network bridge</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a:solidFill>
                  <a:schemeClr val="dk1"/>
                </a:solidFill>
                <a:latin typeface="Calibri"/>
                <a:ea typeface="Calibri"/>
                <a:cs typeface="Calibri"/>
                <a:sym typeface="Calibri"/>
              </a:rPr>
              <a:t>ping 172.17.0.2</a:t>
            </a:r>
          </a:p>
          <a:p>
            <a:pPr marL="228600" marR="0" lvl="0" indent="-22860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Note: The ‘some-ghost’ container is still exposed at &lt;</a:t>
            </a:r>
            <a:r>
              <a:rPr lang="en-US" sz="1200" dirty="0" err="1">
                <a:solidFill>
                  <a:schemeClr val="dk1"/>
                </a:solidFill>
                <a:latin typeface="Calibri"/>
                <a:ea typeface="Calibri"/>
                <a:cs typeface="Calibri"/>
                <a:sym typeface="Calibri"/>
              </a:rPr>
              <a:t>ip</a:t>
            </a:r>
            <a:r>
              <a:rPr lang="en-US" sz="1200" dirty="0">
                <a:solidFill>
                  <a:schemeClr val="dk1"/>
                </a:solidFill>
                <a:latin typeface="Calibri"/>
                <a:ea typeface="Calibri"/>
                <a:cs typeface="Calibri"/>
                <a:sym typeface="Calibri"/>
              </a:rPr>
              <a:t>&gt;:8888 through use of the –p 8888:2368 flag and argument</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Read more about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networking</a:t>
            </a: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/engine/userguide/networking/</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1334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Shape 86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64" name="Shape 86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Commands follow the same general pattern as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documentation available at </a:t>
            </a: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https://docs.docker.com/engine/userguide/networking/</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63965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89" name="Shape 889"/>
          <p:cNvSpPr txBox="1">
            <a:spLocks noGrp="1"/>
          </p:cNvSpPr>
          <p:nvPr>
            <p:ph type="body" idx="1"/>
          </p:nvPr>
        </p:nvSpPr>
        <p:spPr>
          <a:xfrm>
            <a:off x="731837" y="4621212"/>
            <a:ext cx="5851500" cy="37797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t>
            </a:r>
            <a:r>
              <a:rPr lang="en-US" sz="1200" dirty="0">
                <a:solidFill>
                  <a:schemeClr val="dk1"/>
                </a:solidFill>
                <a:highlight>
                  <a:srgbClr val="FFFFFF"/>
                </a:highlight>
                <a:latin typeface="Calibri"/>
                <a:ea typeface="Calibri"/>
                <a:cs typeface="Calibri"/>
                <a:sym typeface="Calibri"/>
              </a:rPr>
              <a:t>The swarm makes the overlay network available only to nodes in the swarm that require it for a service. When you create a service that uses the overlay network, the manager node automatically extends the overlay network to nodes that run service tasks.</a:t>
            </a:r>
          </a:p>
          <a:p>
            <a:pPr marL="0" marR="0" lvl="0" indent="0" algn="l" rtl="0">
              <a:spcBef>
                <a:spcPts val="0"/>
              </a:spcBef>
              <a:buNone/>
            </a:pPr>
            <a:endParaRPr lang="en-US" sz="1200" dirty="0" smtClean="0">
              <a:solidFill>
                <a:schemeClr val="dk1"/>
              </a:solidFill>
              <a:highlight>
                <a:srgbClr val="FFFFFF"/>
              </a:highlight>
              <a:latin typeface="Calibri"/>
              <a:ea typeface="Calibri"/>
              <a:cs typeface="Calibri"/>
              <a:sym typeface="Calibri"/>
            </a:endParaRPr>
          </a:p>
          <a:p>
            <a:pPr marL="0" marR="0" lvl="0" indent="0" algn="l" rtl="0">
              <a:spcBef>
                <a:spcPts val="0"/>
              </a:spcBef>
              <a:buNone/>
            </a:pPr>
            <a:r>
              <a:rPr lang="en-US" sz="1200" dirty="0" err="1" smtClean="0">
                <a:solidFill>
                  <a:schemeClr val="dk1"/>
                </a:solidFill>
                <a:highlight>
                  <a:srgbClr val="FFFFFF"/>
                </a:highlight>
                <a:latin typeface="Calibri"/>
                <a:ea typeface="Calibri"/>
                <a:cs typeface="Calibri"/>
                <a:sym typeface="Calibri"/>
              </a:rPr>
              <a:t>Aes</a:t>
            </a:r>
            <a:r>
              <a:rPr lang="en-US" sz="1200" dirty="0" smtClean="0">
                <a:solidFill>
                  <a:schemeClr val="dk1"/>
                </a:solidFill>
                <a:highlight>
                  <a:srgbClr val="FFFFFF"/>
                </a:highlight>
                <a:latin typeface="Calibri"/>
                <a:ea typeface="Calibri"/>
                <a:cs typeface="Calibri"/>
                <a:sym typeface="Calibri"/>
              </a:rPr>
              <a:t> – advanced encryption standard</a:t>
            </a:r>
          </a:p>
          <a:p>
            <a:pPr marL="0" marR="0" lvl="0" indent="0" algn="l" rtl="0">
              <a:spcBef>
                <a:spcPts val="0"/>
              </a:spcBef>
              <a:buNone/>
            </a:pPr>
            <a:r>
              <a:rPr lang="en-US" sz="1200" dirty="0" err="1" smtClean="0">
                <a:solidFill>
                  <a:schemeClr val="dk1"/>
                </a:solidFill>
                <a:highlight>
                  <a:srgbClr val="FFFFFF"/>
                </a:highlight>
                <a:latin typeface="Calibri"/>
                <a:ea typeface="Calibri"/>
                <a:cs typeface="Calibri"/>
                <a:sym typeface="Calibri"/>
              </a:rPr>
              <a:t>Gcm</a:t>
            </a:r>
            <a:r>
              <a:rPr lang="en-US" sz="1200" dirty="0" smtClean="0">
                <a:solidFill>
                  <a:schemeClr val="dk1"/>
                </a:solidFill>
                <a:highlight>
                  <a:srgbClr val="FFFFFF"/>
                </a:highlight>
                <a:latin typeface="Calibri"/>
                <a:ea typeface="Calibri"/>
                <a:cs typeface="Calibri"/>
                <a:sym typeface="Calibri"/>
              </a:rPr>
              <a:t> – Galois</a:t>
            </a:r>
            <a:r>
              <a:rPr lang="en-US" sz="1200" baseline="0" dirty="0" smtClean="0">
                <a:solidFill>
                  <a:schemeClr val="dk1"/>
                </a:solidFill>
                <a:highlight>
                  <a:srgbClr val="FFFFFF"/>
                </a:highlight>
                <a:latin typeface="Calibri"/>
                <a:ea typeface="Calibri"/>
                <a:cs typeface="Calibri"/>
                <a:sym typeface="Calibri"/>
              </a:rPr>
              <a:t> Counter</a:t>
            </a:r>
            <a:endParaRPr lang="en-US" sz="1200" dirty="0" smtClean="0">
              <a:solidFill>
                <a:schemeClr val="dk1"/>
              </a:solidFill>
              <a:highlight>
                <a:srgbClr val="FFFFFF"/>
              </a:highlight>
              <a:latin typeface="Calibri"/>
              <a:ea typeface="Calibri"/>
              <a:cs typeface="Calibri"/>
              <a:sym typeface="Calibri"/>
            </a:endParaRPr>
          </a:p>
          <a:p>
            <a:pPr marL="0" marR="0" lvl="0" indent="0" algn="l" rtl="0">
              <a:spcBef>
                <a:spcPts val="0"/>
              </a:spcBef>
              <a:buNone/>
            </a:pPr>
            <a:endParaRPr sz="1200" dirty="0">
              <a:solidFill>
                <a:schemeClr val="dk1"/>
              </a:solidFill>
              <a:highlight>
                <a:srgbClr val="FFFFFF"/>
              </a:highlight>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Reference: </a:t>
            </a:r>
          </a:p>
          <a:p>
            <a:pPr marL="0" marR="0" lvl="0" indent="0" algn="l" rtl="0">
              <a:spcBef>
                <a:spcPts val="0"/>
              </a:spcBef>
              <a:buSzPct val="25000"/>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/engine/userguide/networking/overlay-security-model/</a:t>
            </a:r>
          </a:p>
        </p:txBody>
      </p:sp>
    </p:spTree>
    <p:extLst>
      <p:ext uri="{BB962C8B-B14F-4D97-AF65-F5344CB8AC3E}">
        <p14:creationId xmlns:p14="http://schemas.microsoft.com/office/powerpoint/2010/main" val="38395682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89" name="Shape 889"/>
          <p:cNvSpPr txBox="1">
            <a:spLocks noGrp="1"/>
          </p:cNvSpPr>
          <p:nvPr>
            <p:ph type="body" idx="1"/>
          </p:nvPr>
        </p:nvSpPr>
        <p:spPr>
          <a:xfrm>
            <a:off x="731837" y="4621212"/>
            <a:ext cx="5851500" cy="37797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t>
            </a:r>
            <a:r>
              <a:rPr lang="en-US" sz="1200" dirty="0">
                <a:solidFill>
                  <a:schemeClr val="dk1"/>
                </a:solidFill>
                <a:highlight>
                  <a:srgbClr val="FFFFFF"/>
                </a:highlight>
                <a:latin typeface="Calibri"/>
                <a:ea typeface="Calibri"/>
                <a:cs typeface="Calibri"/>
                <a:sym typeface="Calibri"/>
              </a:rPr>
              <a:t>The swarm makes the overlay network available only to nodes in the swarm that require it for a service. When you create a service that uses the overlay network, the manager node automatically extends the overlay network to nodes that run service tasks.</a:t>
            </a:r>
          </a:p>
          <a:p>
            <a:pPr marL="0" marR="0" lvl="0" indent="0" algn="l" rtl="0">
              <a:spcBef>
                <a:spcPts val="0"/>
              </a:spcBef>
              <a:buNone/>
            </a:pPr>
            <a:endParaRPr lang="en-US" sz="1200" dirty="0" smtClean="0">
              <a:solidFill>
                <a:schemeClr val="dk1"/>
              </a:solidFill>
              <a:highlight>
                <a:srgbClr val="FFFFFF"/>
              </a:highlight>
              <a:latin typeface="Calibri"/>
              <a:ea typeface="Calibri"/>
              <a:cs typeface="Calibri"/>
              <a:sym typeface="Calibri"/>
            </a:endParaRPr>
          </a:p>
          <a:p>
            <a:pPr marL="0" marR="0" lvl="0" indent="0" algn="l" rtl="0">
              <a:spcBef>
                <a:spcPts val="0"/>
              </a:spcBef>
              <a:buNone/>
            </a:pPr>
            <a:r>
              <a:rPr lang="en-US" sz="1200" dirty="0" err="1" smtClean="0">
                <a:solidFill>
                  <a:schemeClr val="dk1"/>
                </a:solidFill>
                <a:highlight>
                  <a:srgbClr val="FFFFFF"/>
                </a:highlight>
                <a:latin typeface="Calibri"/>
                <a:ea typeface="Calibri"/>
                <a:cs typeface="Calibri"/>
                <a:sym typeface="Calibri"/>
              </a:rPr>
              <a:t>Aes</a:t>
            </a:r>
            <a:r>
              <a:rPr lang="en-US" sz="1200" dirty="0" smtClean="0">
                <a:solidFill>
                  <a:schemeClr val="dk1"/>
                </a:solidFill>
                <a:highlight>
                  <a:srgbClr val="FFFFFF"/>
                </a:highlight>
                <a:latin typeface="Calibri"/>
                <a:ea typeface="Calibri"/>
                <a:cs typeface="Calibri"/>
                <a:sym typeface="Calibri"/>
              </a:rPr>
              <a:t> – advanced encryption standard</a:t>
            </a:r>
          </a:p>
          <a:p>
            <a:pPr marL="0" marR="0" lvl="0" indent="0" algn="l" rtl="0">
              <a:spcBef>
                <a:spcPts val="0"/>
              </a:spcBef>
              <a:buNone/>
            </a:pPr>
            <a:r>
              <a:rPr lang="en-US" sz="1200" dirty="0" err="1" smtClean="0">
                <a:solidFill>
                  <a:schemeClr val="dk1"/>
                </a:solidFill>
                <a:highlight>
                  <a:srgbClr val="FFFFFF"/>
                </a:highlight>
                <a:latin typeface="Calibri"/>
                <a:ea typeface="Calibri"/>
                <a:cs typeface="Calibri"/>
                <a:sym typeface="Calibri"/>
              </a:rPr>
              <a:t>Gcm</a:t>
            </a:r>
            <a:r>
              <a:rPr lang="en-US" sz="1200" dirty="0" smtClean="0">
                <a:solidFill>
                  <a:schemeClr val="dk1"/>
                </a:solidFill>
                <a:highlight>
                  <a:srgbClr val="FFFFFF"/>
                </a:highlight>
                <a:latin typeface="Calibri"/>
                <a:ea typeface="Calibri"/>
                <a:cs typeface="Calibri"/>
                <a:sym typeface="Calibri"/>
              </a:rPr>
              <a:t> – Galois</a:t>
            </a:r>
            <a:r>
              <a:rPr lang="en-US" sz="1200" baseline="0" dirty="0" smtClean="0">
                <a:solidFill>
                  <a:schemeClr val="dk1"/>
                </a:solidFill>
                <a:highlight>
                  <a:srgbClr val="FFFFFF"/>
                </a:highlight>
                <a:latin typeface="Calibri"/>
                <a:ea typeface="Calibri"/>
                <a:cs typeface="Calibri"/>
                <a:sym typeface="Calibri"/>
              </a:rPr>
              <a:t> Counter</a:t>
            </a:r>
            <a:endParaRPr lang="en-US" sz="1200" dirty="0" smtClean="0">
              <a:solidFill>
                <a:schemeClr val="dk1"/>
              </a:solidFill>
              <a:highlight>
                <a:srgbClr val="FFFFFF"/>
              </a:highlight>
              <a:latin typeface="Calibri"/>
              <a:ea typeface="Calibri"/>
              <a:cs typeface="Calibri"/>
              <a:sym typeface="Calibri"/>
            </a:endParaRPr>
          </a:p>
          <a:p>
            <a:pPr marL="0" marR="0" lvl="0" indent="0" algn="l" rtl="0">
              <a:spcBef>
                <a:spcPts val="0"/>
              </a:spcBef>
              <a:buNone/>
            </a:pPr>
            <a:endParaRPr sz="1200" dirty="0">
              <a:solidFill>
                <a:schemeClr val="dk1"/>
              </a:solidFill>
              <a:highlight>
                <a:srgbClr val="FFFFFF"/>
              </a:highlight>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Reference: </a:t>
            </a:r>
          </a:p>
          <a:p>
            <a:pPr marL="0" marR="0" lvl="0" indent="0" algn="l" rtl="0">
              <a:spcBef>
                <a:spcPts val="0"/>
              </a:spcBef>
              <a:buSzPct val="25000"/>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/engine/userguide/networking/overlay-security-model/</a:t>
            </a:r>
          </a:p>
        </p:txBody>
      </p:sp>
    </p:spTree>
    <p:extLst>
      <p:ext uri="{BB962C8B-B14F-4D97-AF65-F5344CB8AC3E}">
        <p14:creationId xmlns:p14="http://schemas.microsoft.com/office/powerpoint/2010/main" val="17557314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77" name="Shape 777"/>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endParaRPr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Swarm used to be a standalone daemon that was Docker API compatible.</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Swarm is now a “mode” of the standard Docker Daemon</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With Swarm now integrated directly into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many (if not all) use cases for stand-alone Docker Compose can now be implemented using Swarm mode. You will see that Docker labs have been updated to demonstrating clustering using Swarm instead of Compose because of the in-built ability to span Docker hosts that Swarm offers.</a:t>
            </a:r>
          </a:p>
        </p:txBody>
      </p:sp>
    </p:spTree>
    <p:extLst>
      <p:ext uri="{BB962C8B-B14F-4D97-AF65-F5344CB8AC3E}">
        <p14:creationId xmlns:p14="http://schemas.microsoft.com/office/powerpoint/2010/main" val="12299720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86" name="Shape 78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8829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17169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0" name="Shape 80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6444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1832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5" name="Shape 815"/>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curl -L https://github.com/</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/compose/releases/download/1.16.1/</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-compose-`uname -s`-`</a:t>
            </a:r>
            <a:r>
              <a:rPr lang="en-US" sz="1200" dirty="0" err="1" smtClean="0">
                <a:solidFill>
                  <a:schemeClr val="dk1"/>
                </a:solidFill>
                <a:latin typeface="Calibri"/>
                <a:ea typeface="Calibri"/>
                <a:cs typeface="Calibri"/>
                <a:sym typeface="Calibri"/>
              </a:rPr>
              <a:t>uname</a:t>
            </a:r>
            <a:r>
              <a:rPr lang="en-US" sz="1200" dirty="0" smtClean="0">
                <a:solidFill>
                  <a:schemeClr val="dk1"/>
                </a:solidFill>
                <a:latin typeface="Calibri"/>
                <a:ea typeface="Calibri"/>
                <a:cs typeface="Calibri"/>
                <a:sym typeface="Calibri"/>
              </a:rPr>
              <a:t> -m` -o /</a:t>
            </a:r>
            <a:r>
              <a:rPr lang="en-US" sz="1200" dirty="0" err="1" smtClean="0">
                <a:solidFill>
                  <a:schemeClr val="dk1"/>
                </a:solidFill>
                <a:latin typeface="Calibri"/>
                <a:ea typeface="Calibri"/>
                <a:cs typeface="Calibri"/>
                <a:sym typeface="Calibri"/>
              </a:rPr>
              <a:t>usr</a:t>
            </a:r>
            <a:r>
              <a:rPr lang="en-US" sz="1200" dirty="0" smtClean="0">
                <a:solidFill>
                  <a:schemeClr val="dk1"/>
                </a:solidFill>
                <a:latin typeface="Calibri"/>
                <a:ea typeface="Calibri"/>
                <a:cs typeface="Calibri"/>
                <a:sym typeface="Calibri"/>
              </a:rPr>
              <a:t>/local/bin/</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a:t>
            </a:r>
          </a:p>
          <a:p>
            <a:pPr lvl="0"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a:t>
            </a:r>
            <a:r>
              <a:rPr lang="en-US" sz="1200" dirty="0" err="1" smtClean="0">
                <a:solidFill>
                  <a:schemeClr val="dk1"/>
                </a:solidFill>
                <a:latin typeface="Calibri"/>
                <a:ea typeface="Calibri"/>
                <a:cs typeface="Calibri"/>
                <a:sym typeface="Calibri"/>
              </a:rPr>
              <a:t>chmod</a:t>
            </a:r>
            <a:r>
              <a:rPr lang="en-US" sz="1200" dirty="0" smtClean="0">
                <a:solidFill>
                  <a:schemeClr val="dk1"/>
                </a:solidFill>
                <a:latin typeface="Calibri"/>
                <a:ea typeface="Calibri"/>
                <a:cs typeface="Calibri"/>
                <a:sym typeface="Calibri"/>
              </a:rPr>
              <a:t> +x /</a:t>
            </a:r>
            <a:r>
              <a:rPr lang="en-US" sz="1200" dirty="0" err="1" smtClean="0">
                <a:solidFill>
                  <a:schemeClr val="dk1"/>
                </a:solidFill>
                <a:latin typeface="Calibri"/>
                <a:ea typeface="Calibri"/>
                <a:cs typeface="Calibri"/>
                <a:sym typeface="Calibri"/>
              </a:rPr>
              <a:t>usr</a:t>
            </a:r>
            <a:r>
              <a:rPr lang="en-US" sz="1200" dirty="0" smtClean="0">
                <a:solidFill>
                  <a:schemeClr val="dk1"/>
                </a:solidFill>
                <a:latin typeface="Calibri"/>
                <a:ea typeface="Calibri"/>
                <a:cs typeface="Calibri"/>
                <a:sym typeface="Calibri"/>
              </a:rPr>
              <a:t>/local/bin/</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a:t>
            </a:r>
          </a:p>
          <a:p>
            <a:pPr lvl="0" rtl="0">
              <a:spcBef>
                <a:spcPts val="0"/>
              </a:spcBef>
              <a:buNone/>
            </a:pP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 --version</a:t>
            </a:r>
            <a:endParaRPr sz="1200" dirty="0">
              <a:solidFill>
                <a:schemeClr val="dk1"/>
              </a:solidFill>
              <a:latin typeface="Calibri"/>
              <a:ea typeface="Calibri"/>
              <a:cs typeface="Calibri"/>
              <a:sym typeface="Calibri"/>
            </a:endParaRP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exercise shows how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-compose can be used to deploy a multi-container app in one step against a single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daemon. Very useful for development, test, and CI environments.</a:t>
            </a:r>
          </a:p>
        </p:txBody>
      </p:sp>
    </p:spTree>
    <p:extLst>
      <p:ext uri="{BB962C8B-B14F-4D97-AF65-F5344CB8AC3E}">
        <p14:creationId xmlns:p14="http://schemas.microsoft.com/office/powerpoint/2010/main" val="124144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0" name="Shape 10"/>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marL="457200" marR="0" lvl="1" indent="0" algn="ctr" rtl="0">
              <a:spcBef>
                <a:spcPts val="56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2pPr>
            <a:lvl3pPr marL="914400" marR="0" lvl="2" indent="0" algn="ctr" rtl="0">
              <a:spcBef>
                <a:spcPts val="48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3pPr>
            <a:lvl4pPr marL="1371600" marR="0" lvl="3" indent="0" algn="ctr"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4pPr>
            <a:lvl5pPr marL="1828800" marR="0" lvl="4" indent="0" algn="ctr"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5pPr>
            <a:lvl6pPr marL="2286000" marR="0" lvl="5"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39" name="Shape 39"/>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chemeClr val="dk1"/>
              </a:buClr>
              <a:buFont typeface="Calibri"/>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3" name="Shape 43"/>
          <p:cNvSpPr txBox="1">
            <a:spLocks noGrp="1"/>
          </p:cNvSpPr>
          <p:nvPr>
            <p:ph type="body" idx="1"/>
          </p:nvPr>
        </p:nvSpPr>
        <p:spPr>
          <a:xfrm rot="5400000">
            <a:off x="2309018" y="-373856"/>
            <a:ext cx="4525961" cy="8229600"/>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6" name="Shape 46"/>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One Colum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76656" y="369894"/>
            <a:ext cx="7795706" cy="52120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76656" y="1260475"/>
            <a:ext cx="7795831" cy="4762499"/>
          </a:xfrm>
          <a:prstGeom prst="rect">
            <a:avLst/>
          </a:prstGeom>
          <a:noFill/>
          <a:ln>
            <a:noFill/>
          </a:ln>
        </p:spPr>
        <p:txBody>
          <a:bodyPr lIns="91425" tIns="91425" rIns="91425" bIns="91425" anchor="t" anchorCtr="0"/>
          <a:lstStyle>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7206867" y="6533137"/>
            <a:ext cx="500490" cy="230832"/>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900">
                <a:solidFill>
                  <a:srgbClr val="C9F0FF"/>
                </a:solidFill>
                <a:latin typeface="Arial"/>
                <a:ea typeface="Arial"/>
                <a:cs typeface="Arial"/>
                <a:sym typeface="Arial"/>
              </a:rPr>
              <a:t>‹#›</a:t>
            </a:fld>
            <a:endParaRPr lang="en-US" sz="900">
              <a:solidFill>
                <a:srgbClr val="C9F0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with Subtitle">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76656" y="365858"/>
            <a:ext cx="7790687" cy="52120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53" name="Shape 53"/>
          <p:cNvSpPr txBox="1">
            <a:spLocks noGrp="1"/>
          </p:cNvSpPr>
          <p:nvPr>
            <p:ph type="body" idx="1"/>
          </p:nvPr>
        </p:nvSpPr>
        <p:spPr>
          <a:xfrm>
            <a:off x="672685" y="868679"/>
            <a:ext cx="7790687" cy="35009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2600" b="0" i="0" u="none" strike="noStrike" cap="none">
                <a:solidFill>
                  <a:schemeClr val="dk1"/>
                </a:solidFill>
                <a:latin typeface="Arial"/>
                <a:ea typeface="Arial"/>
                <a:cs typeface="Arial"/>
                <a:sym typeface="Arial"/>
              </a:defRPr>
            </a:lvl1pPr>
            <a:lvl2pPr marL="342900" marR="0" lvl="1" indent="0" algn="l" rtl="0">
              <a:spcBef>
                <a:spcPts val="300"/>
              </a:spcBef>
              <a:spcAft>
                <a:spcPts val="0"/>
              </a:spcAft>
              <a:buClr>
                <a:schemeClr val="dk1"/>
              </a:buClr>
              <a:buFont typeface="Calibri"/>
              <a:buNone/>
              <a:defRPr sz="1500" b="1" i="0" u="none" strike="noStrike" cap="none">
                <a:solidFill>
                  <a:schemeClr val="dk1"/>
                </a:solidFill>
                <a:latin typeface="Calibri"/>
                <a:ea typeface="Calibri"/>
                <a:cs typeface="Calibri"/>
                <a:sym typeface="Calibri"/>
              </a:defRPr>
            </a:lvl2pPr>
            <a:lvl3pPr marL="685800" marR="0" lvl="2" indent="0" algn="l" rtl="0">
              <a:spcBef>
                <a:spcPts val="280"/>
              </a:spcBef>
              <a:spcAft>
                <a:spcPts val="0"/>
              </a:spcAft>
              <a:buClr>
                <a:schemeClr val="dk1"/>
              </a:buClr>
              <a:buFont typeface="Calibri"/>
              <a:buNone/>
              <a:defRPr sz="1400" b="1" i="0" u="none" strike="noStrike" cap="none">
                <a:solidFill>
                  <a:schemeClr val="dk1"/>
                </a:solidFill>
                <a:latin typeface="Calibri"/>
                <a:ea typeface="Calibri"/>
                <a:cs typeface="Calibri"/>
                <a:sym typeface="Calibri"/>
              </a:defRPr>
            </a:lvl3pPr>
            <a:lvl4pPr marL="1028700" marR="0" lvl="3" indent="0" algn="l" rtl="0">
              <a:spcBef>
                <a:spcPts val="240"/>
              </a:spcBef>
              <a:spcAft>
                <a:spcPts val="0"/>
              </a:spcAft>
              <a:buClr>
                <a:schemeClr val="dk1"/>
              </a:buClr>
              <a:buFont typeface="Calibri"/>
              <a:buNone/>
              <a:defRPr sz="1200" b="1" i="0" u="none" strike="noStrike" cap="none">
                <a:solidFill>
                  <a:schemeClr val="dk1"/>
                </a:solidFill>
                <a:latin typeface="Calibri"/>
                <a:ea typeface="Calibri"/>
                <a:cs typeface="Calibri"/>
                <a:sym typeface="Calibri"/>
              </a:defRPr>
            </a:lvl4pPr>
            <a:lvl5pPr marL="1371600" marR="0" lvl="4" indent="0" algn="l" rtl="0">
              <a:spcBef>
                <a:spcPts val="240"/>
              </a:spcBef>
              <a:spcAft>
                <a:spcPts val="0"/>
              </a:spcAft>
              <a:buClr>
                <a:schemeClr val="dk1"/>
              </a:buClr>
              <a:buFont typeface="Calibri"/>
              <a:buNone/>
              <a:defRPr sz="1200" b="1" i="0" u="none" strike="noStrike" cap="none">
                <a:solidFill>
                  <a:schemeClr val="dk1"/>
                </a:solidFill>
                <a:latin typeface="Calibri"/>
                <a:ea typeface="Calibri"/>
                <a:cs typeface="Calibri"/>
                <a:sym typeface="Calibri"/>
              </a:defRPr>
            </a:lvl5pPr>
            <a:lvl6pPr marL="1714500" marR="0" lvl="5"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6pPr>
            <a:lvl7pPr marL="2057400" marR="0" lvl="6"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7pPr>
            <a:lvl8pPr marL="2400300" marR="0" lvl="7"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8pPr>
            <a:lvl9pPr marL="2743200" marR="0" lvl="8"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2"/>
          </p:nvPr>
        </p:nvSpPr>
        <p:spPr>
          <a:xfrm>
            <a:off x="672685" y="1536700"/>
            <a:ext cx="7799802" cy="44862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7206867" y="6533137"/>
            <a:ext cx="500490" cy="230832"/>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900">
                <a:solidFill>
                  <a:srgbClr val="C9F0FF"/>
                </a:solidFill>
                <a:latin typeface="Arial"/>
                <a:ea typeface="Arial"/>
                <a:cs typeface="Arial"/>
                <a:sym typeface="Arial"/>
              </a:rPr>
              <a:t>‹#›</a:t>
            </a:fld>
            <a:endParaRPr lang="en-US" sz="900">
              <a:solidFill>
                <a:srgbClr val="C9F0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58" name="Shape 58"/>
          <p:cNvSpPr txBox="1">
            <a:spLocks noGrp="1"/>
          </p:cNvSpPr>
          <p:nvPr>
            <p:ph type="body" idx="1"/>
          </p:nvPr>
        </p:nvSpPr>
        <p:spPr>
          <a:xfrm>
            <a:off x="457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9" name="Shape 59"/>
          <p:cNvSpPr>
            <a:spLocks noGrp="1"/>
          </p:cNvSpPr>
          <p:nvPr>
            <p:ph type="clipArt" idx="2"/>
          </p:nvPr>
        </p:nvSpPr>
        <p:spPr>
          <a:xfrm>
            <a:off x="4648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64" name="Shape 64"/>
          <p:cNvSpPr txBox="1">
            <a:spLocks noGrp="1"/>
          </p:cNvSpPr>
          <p:nvPr>
            <p:ph type="body" idx="1"/>
          </p:nvPr>
        </p:nvSpPr>
        <p:spPr>
          <a:xfrm>
            <a:off x="457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body" idx="2"/>
          </p:nvPr>
        </p:nvSpPr>
        <p:spPr>
          <a:xfrm>
            <a:off x="4648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0" name="Shape 70"/>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81" name="Shape 81"/>
          <p:cNvSpPr txBox="1">
            <a:spLocks noGrp="1"/>
          </p:cNvSpPr>
          <p:nvPr>
            <p:ph type="body" idx="1"/>
          </p:nvPr>
        </p:nvSpPr>
        <p:spPr>
          <a:xfrm>
            <a:off x="457200" y="1600200"/>
            <a:ext cx="4038599"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body" idx="2"/>
          </p:nvPr>
        </p:nvSpPr>
        <p:spPr>
          <a:xfrm>
            <a:off x="457200" y="3938587"/>
            <a:ext cx="4038599"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body" idx="3"/>
          </p:nvPr>
        </p:nvSpPr>
        <p:spPr>
          <a:xfrm>
            <a:off x="4648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3" name="Shape 13"/>
          <p:cNvSpPr txBox="1">
            <a:spLocks noGrp="1"/>
          </p:cNvSpPr>
          <p:nvPr>
            <p:ph type="body" idx="1"/>
          </p:nvPr>
        </p:nvSpPr>
        <p:spPr>
          <a:xfrm>
            <a:off x="457200" y="1477962"/>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89" name="Shape 89"/>
          <p:cNvSpPr txBox="1">
            <a:spLocks noGrp="1"/>
          </p:cNvSpPr>
          <p:nvPr>
            <p:ph type="body" idx="1"/>
          </p:nvPr>
        </p:nvSpPr>
        <p:spPr>
          <a:xfrm>
            <a:off x="457200" y="1600200"/>
            <a:ext cx="8229600"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body" idx="2"/>
          </p:nvPr>
        </p:nvSpPr>
        <p:spPr>
          <a:xfrm>
            <a:off x="457200" y="3938587"/>
            <a:ext cx="8229600"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96" name="Shape 96"/>
          <p:cNvSpPr txBox="1">
            <a:spLocks noGrp="1"/>
          </p:cNvSpPr>
          <p:nvPr>
            <p:ph type="body" idx="1"/>
          </p:nvPr>
        </p:nvSpPr>
        <p:spPr>
          <a:xfrm>
            <a:off x="457200" y="1600200"/>
            <a:ext cx="8229600"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body" idx="2"/>
          </p:nvPr>
        </p:nvSpPr>
        <p:spPr>
          <a:xfrm>
            <a:off x="457200" y="3938587"/>
            <a:ext cx="8229600"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9" name="Shape 99"/>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7010400" y="6477000"/>
            <a:ext cx="20574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661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Normal slide with logo">
    <p:spTree>
      <p:nvGrpSpPr>
        <p:cNvPr id="1" name="Shape 14"/>
        <p:cNvGrpSpPr/>
        <p:nvPr/>
      </p:nvGrpSpPr>
      <p:grpSpPr>
        <a:xfrm>
          <a:off x="0" y="0"/>
          <a:ext cx="0" cy="0"/>
          <a:chOff x="0" y="0"/>
          <a:chExt cx="0" cy="0"/>
        </a:xfrm>
      </p:grpSpPr>
      <p:pic>
        <p:nvPicPr>
          <p:cNvPr id="15" name="Shape 15"/>
          <p:cNvPicPr preferRelativeResize="0"/>
          <p:nvPr/>
        </p:nvPicPr>
        <p:blipFill rotWithShape="1">
          <a:blip r:embed="rId2">
            <a:alphaModFix/>
          </a:blip>
          <a:srcRect l="2" t="1" r="-829" b="-4303"/>
          <a:stretch/>
        </p:blipFill>
        <p:spPr>
          <a:xfrm>
            <a:off x="331037" y="6238875"/>
            <a:ext cx="1111135" cy="323850"/>
          </a:xfrm>
          <a:prstGeom prst="rect">
            <a:avLst/>
          </a:prstGeom>
          <a:noFill/>
          <a:ln>
            <a:noFill/>
          </a:ln>
        </p:spPr>
      </p:pic>
      <p:sp>
        <p:nvSpPr>
          <p:cNvPr id="16" name="Shape 16"/>
          <p:cNvSpPr txBox="1">
            <a:spLocks noGrp="1"/>
          </p:cNvSpPr>
          <p:nvPr>
            <p:ph type="ctrTitle"/>
          </p:nvPr>
        </p:nvSpPr>
        <p:spPr>
          <a:xfrm>
            <a:off x="354840" y="426327"/>
            <a:ext cx="7818461" cy="413011"/>
          </a:xfrm>
          <a:prstGeom prst="rect">
            <a:avLst/>
          </a:prstGeom>
          <a:noFill/>
          <a:ln>
            <a:noFill/>
          </a:ln>
        </p:spPr>
        <p:txBody>
          <a:bodyPr lIns="91425" tIns="91425" rIns="91425" bIns="91425" anchor="t" anchorCtr="0"/>
          <a:lstStyle>
            <a:lvl1pPr marL="0" marR="0" lvl="0" indent="0" algn="l" rtl="0">
              <a:spcBef>
                <a:spcPts val="0"/>
              </a:spcBef>
              <a:spcAft>
                <a:spcPts val="0"/>
              </a:spcAft>
              <a:buNone/>
              <a:defRPr sz="2700" b="1" i="0" u="none" strike="noStrike" cap="none">
                <a:solidFill>
                  <a:srgbClr val="4F6198"/>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9" name="Shape 1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spcBef>
                <a:spcPts val="32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3pPr>
            <a:lvl4pPr marL="1371600" marR="0" lvl="3"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828800" marR="0" lvl="4"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2286000" marR="0" lvl="5"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22" name="Shape 22"/>
          <p:cNvSpPr txBox="1">
            <a:spLocks noGrp="1"/>
          </p:cNvSpPr>
          <p:nvPr>
            <p:ph type="body" idx="1"/>
          </p:nvPr>
        </p:nvSpPr>
        <p:spPr>
          <a:xfrm>
            <a:off x="457200" y="14478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body" idx="2"/>
          </p:nvPr>
        </p:nvSpPr>
        <p:spPr>
          <a:xfrm>
            <a:off x="4648200" y="14478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26" name="Shape 26"/>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Calibri"/>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Calibri"/>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35" name="Shape 3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chemeClr val="dk1"/>
              </a:buClr>
              <a:buFont typeface="Calibri"/>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 name="Shape 7"/>
          <p:cNvSpPr txBox="1">
            <a:spLocks noGrp="1"/>
          </p:cNvSpPr>
          <p:nvPr>
            <p:ph type="body" idx="1"/>
          </p:nvPr>
        </p:nvSpPr>
        <p:spPr>
          <a:xfrm>
            <a:off x="457200" y="1477962"/>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docker/compose/releases" TargetMode="External"/><Relationship Id="rId5" Type="http://schemas.openxmlformats.org/officeDocument/2006/relationships/hyperlink" Target="https://docs.docker.com/compose/gettingstarted/" TargetMode="External"/><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3.png"/><Relationship Id="rId5" Type="http://schemas.openxmlformats.org/officeDocument/2006/relationships/hyperlink" Target="https://github.com/docker/labs/blob/master/beginner/chapters/votingapp.md" TargetMode="External"/><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docker/labs/blob/master/security/trust/README.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hyperlink" Target="https://github.com/docker/docker-bench-security" TargetMode="External"/><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hyperlink" Target="https://www.nearform.com/blog/securing-docker-containers-on-aws/" TargetMode="External"/><Relationship Id="rId5" Type="http://schemas.openxmlformats.org/officeDocument/2006/relationships/hyperlink" Target="https://www.cisecurity.org/cis-benchmarks/" TargetMode="External"/><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github.com/docker/labs/blob/master/security/scanning/README.md"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hyperlink" Target="https://github.com/coreos/clair"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roups.google.com/forum/#!forum/docker-dev" TargetMode="External"/><Relationship Id="rId4" Type="http://schemas.openxmlformats.org/officeDocument/2006/relationships/hyperlink" Target="https://forums.docker.com/" TargetMode="External"/><Relationship Id="rId5" Type="http://schemas.openxmlformats.org/officeDocument/2006/relationships/hyperlink" Target="https://github.com/docker/docker/issues" TargetMode="External"/><Relationship Id="rId6" Type="http://schemas.openxmlformats.org/officeDocument/2006/relationships/hyperlink" Target="https://docs.docker.com/opensource/get-help/" TargetMode="External"/><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6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68.png"/></Relationships>
</file>

<file path=ppt/slides/_rels/slide11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hyperlink" Target="http://ibm.co/27QQq5i" TargetMode="External"/><Relationship Id="rId5" Type="http://schemas.openxmlformats.org/officeDocument/2006/relationships/hyperlink" Target="http://bit.ly/2a092Xo" TargetMode="External"/><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hyperlink" Target="http://bit.ly/2a57Za8" TargetMode="External"/><Relationship Id="rId4" Type="http://schemas.openxmlformats.org/officeDocument/2006/relationships/image" Target="../media/image70.png"/><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21.xml.rels><?xml version="1.0" encoding="UTF-8" standalone="yes"?>
<Relationships xmlns="http://schemas.openxmlformats.org/package/2006/relationships"><Relationship Id="rId3" Type="http://schemas.openxmlformats.org/officeDocument/2006/relationships/hyperlink" Target="http://bit.ly/2aHZj9o" TargetMode="External"/><Relationship Id="rId4"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7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4.xml.rels><?xml version="1.0" encoding="UTF-8" standalone="yes"?>
<Relationships xmlns="http://schemas.openxmlformats.org/package/2006/relationships"><Relationship Id="rId3" Type="http://schemas.openxmlformats.org/officeDocument/2006/relationships/hyperlink" Target="https://github.com/papaludwig/docker-tutorials/tree/master/jenkins"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papaludwig/docker-tutorials/tree/master/sharedvolum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7.xml.rels><?xml version="1.0" encoding="UTF-8" standalone="yes"?>
<Relationships xmlns="http://schemas.openxmlformats.org/package/2006/relationships"><Relationship Id="rId3" Type="http://schemas.openxmlformats.org/officeDocument/2006/relationships/hyperlink" Target="https://github.com/papaludwig/docker-tutorials/tree/master/ciexampl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papaludwig/docker-tutorials/tree/master/compos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9.xml.rels><?xml version="1.0" encoding="UTF-8" standalone="yes"?>
<Relationships xmlns="http://schemas.openxmlformats.org/package/2006/relationships"><Relationship Id="rId3" Type="http://schemas.openxmlformats.org/officeDocument/2006/relationships/hyperlink" Target="http://ibm.co/27QQq5i" TargetMode="External"/><Relationship Id="rId4" Type="http://schemas.openxmlformats.org/officeDocument/2006/relationships/hyperlink" Target="http://bit.ly/2a56kS2" TargetMode="External"/><Relationship Id="rId5" Type="http://schemas.openxmlformats.org/officeDocument/2006/relationships/image" Target="../media/image77.png"/><Relationship Id="rId6"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hyperlink" Target="http://bit.ly/2aHtu0K" TargetMode="External"/><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31.xml.rels><?xml version="1.0" encoding="UTF-8" standalone="yes"?>
<Relationships xmlns="http://schemas.openxmlformats.org/package/2006/relationships"><Relationship Id="rId3" Type="http://schemas.openxmlformats.org/officeDocument/2006/relationships/hyperlink" Target="http://bit.ly/2aeA1io" TargetMode="External"/><Relationship Id="rId4"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32.xml.rels><?xml version="1.0" encoding="UTF-8" standalone="yes"?>
<Relationships xmlns="http://schemas.openxmlformats.org/package/2006/relationships"><Relationship Id="rId3" Type="http://schemas.openxmlformats.org/officeDocument/2006/relationships/hyperlink" Target="http://bit.ly/2asS8G3" TargetMode="External"/><Relationship Id="rId4"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8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4.gi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8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8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9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hekhar2010us/microservices_kubernetes_docker/blob/master/k8s_yaml/5apicomposerservice-deployment.yml"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59.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k8s_yaml/userservice-pc.yml" TargetMode="External"/><Relationship Id="rId4" Type="http://schemas.openxmlformats.org/officeDocument/2006/relationships/hyperlink" Target="https://github.com/shekhar2010us/microservices_kubernetes_docker/blob/master/k8s_yaml/3userservice-deployment.yml" TargetMode="External"/><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96.png"/></Relationships>
</file>

<file path=ppt/slides/_rels/slide163.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0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02.png"/></Relationships>
</file>

<file path=ppt/slides/_rels/slide166.xml.rels><?xml version="1.0" encoding="UTF-8" standalone="yes"?>
<Relationships xmlns="http://schemas.openxmlformats.org/package/2006/relationships"><Relationship Id="rId3" Type="http://schemas.openxmlformats.org/officeDocument/2006/relationships/hyperlink" Target="https://github.com/shekhar2010us/microservices_monolithic_docker" TargetMode="External"/><Relationship Id="rId4" Type="http://schemas.openxmlformats.org/officeDocument/2006/relationships/hyperlink" Target="https://github.com/shekhar2010us/microservices_kubernetes_docker" TargetMode="External"/><Relationship Id="rId1" Type="http://schemas.openxmlformats.org/officeDocument/2006/relationships/slideLayout" Target="../slideLayouts/slideLayout22.xml"/><Relationship Id="rId2" Type="http://schemas.openxmlformats.org/officeDocument/2006/relationships/hyperlink" Target="https://github.com/shekhar2010us/microservices_kubernetes_docker/blob/master/kubernetes_aspe.docx"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docs.docker.com/engine/installation/"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docs.docker.com/engine/installation/linux/docker-ce/ubuntu/#install-using-the-repository"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get.docker.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ocs.docker.com/engine/installation/linux/linux-postinstal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docker/labs/blob/master/beginner/chapters/webapps.md"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ype="http://schemas.openxmlformats.org/officeDocument/2006/relationships/hyperlink" Target="https://www.ctl.io/developers/blog/post/gracefully-stopping-docker-containers/" TargetMode="External"/><Relationship Id="rId4" Type="http://schemas.openxmlformats.org/officeDocument/2006/relationships/hyperlink" Target="https://docs.docker.com/reference/run/#restart-policies-restart" TargetMode="External"/><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shekhar2010us/microservices_monolithic_docker/blob/master/docker_image_container.md" TargetMode="External"/><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shekhar2010us/microservices_monolithic_docker/blob/master/docker_create_image.md" TargetMode="External"/><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docker/labs/blob/master/beginner/chapters/webapps.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docker/dceu_tutorials/blob/master/11-infrastructure-as-code.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google/cadvisor" TargetMode="External"/><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8.jpg"/></Relationships>
</file>

<file path=ppt/slides/_rels/slide83.xml.rels><?xml version="1.0" encoding="UTF-8" standalone="yes"?>
<Relationships xmlns="http://schemas.openxmlformats.org/package/2006/relationships"><Relationship Id="rId3" Type="http://schemas.openxmlformats.org/officeDocument/2006/relationships/hyperlink" Target="https://docs.docker.com/engine/reference/glossary/#union-file-system" TargetMode="External"/><Relationship Id="rId4" Type="http://schemas.openxmlformats.org/officeDocument/2006/relationships/hyperlink" Target="https://docs.docker.com/engine/tutorials/dockervolumes/#mount-a-host-directory-as-a-data-volume" TargetMode="External"/><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oo.gl/gR6XTl" TargetMode="External"/><Relationship Id="rId5" Type="http://schemas.openxmlformats.org/officeDocument/2006/relationships/hyperlink" Target="https://github.com/docker/dceu_tutorials/blob/master/07-volumes.md" TargetMode="External"/><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ntainer42.com/2014/03/29/docker-quicktip-4-remote-volumes/"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clusterhq.com/flocker/" TargetMode="External"/><Relationship Id="rId4" Type="http://schemas.openxmlformats.org/officeDocument/2006/relationships/image" Target="../media/image53.jp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5.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381000"/>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800" dirty="0">
                <a:solidFill>
                  <a:srgbClr val="0070C0"/>
                </a:solidFill>
              </a:rPr>
              <a:t>Docker</a:t>
            </a:r>
          </a:p>
          <a:p>
            <a:pPr marL="0" marR="0" lvl="0" indent="0" algn="ctr" rtl="0">
              <a:spcBef>
                <a:spcPts val="0"/>
              </a:spcBef>
              <a:spcAft>
                <a:spcPts val="0"/>
              </a:spcAft>
              <a:buSzPct val="25000"/>
              <a:buNone/>
            </a:pPr>
            <a:r>
              <a:rPr lang="en-US" sz="4800" b="1" i="0" u="none" strike="noStrike" cap="none" dirty="0">
                <a:solidFill>
                  <a:srgbClr val="0070C0"/>
                </a:solidFill>
                <a:latin typeface="Calibri"/>
                <a:ea typeface="Calibri"/>
                <a:cs typeface="Calibri"/>
                <a:sym typeface="Calibri"/>
              </a:rPr>
              <a:t>Container</a:t>
            </a:r>
            <a:r>
              <a:rPr lang="en-US" sz="4800" dirty="0">
                <a:solidFill>
                  <a:srgbClr val="0070C0"/>
                </a:solidFill>
              </a:rPr>
              <a:t> </a:t>
            </a:r>
            <a:r>
              <a:rPr lang="en-US" sz="4800" b="1" i="0" u="none" strike="noStrike" cap="none" dirty="0">
                <a:solidFill>
                  <a:srgbClr val="0070C0"/>
                </a:solidFill>
                <a:latin typeface="Calibri"/>
                <a:ea typeface="Calibri"/>
                <a:cs typeface="Calibri"/>
                <a:sym typeface="Calibri"/>
              </a:rPr>
              <a:t>Implementation </a:t>
            </a:r>
            <a:br>
              <a:rPr lang="en-US" sz="4800" b="1" i="0" u="none" strike="noStrike" cap="none" dirty="0">
                <a:solidFill>
                  <a:srgbClr val="0070C0"/>
                </a:solidFill>
                <a:latin typeface="Calibri"/>
                <a:ea typeface="Calibri"/>
                <a:cs typeface="Calibri"/>
                <a:sym typeface="Calibri"/>
              </a:rPr>
            </a:br>
            <a:r>
              <a:rPr lang="en-US" sz="4800" b="1" i="0" u="none" strike="noStrike" cap="none" dirty="0">
                <a:solidFill>
                  <a:srgbClr val="0070C0"/>
                </a:solidFill>
                <a:latin typeface="Calibri"/>
                <a:ea typeface="Calibri"/>
                <a:cs typeface="Calibri"/>
                <a:sym typeface="Calibri"/>
              </a:rPr>
              <a:t>Boot Camp</a:t>
            </a:r>
          </a:p>
        </p:txBody>
      </p:sp>
      <p:pic>
        <p:nvPicPr>
          <p:cNvPr id="106" name="Shape 106"/>
          <p:cNvPicPr preferRelativeResize="0"/>
          <p:nvPr/>
        </p:nvPicPr>
        <p:blipFill rotWithShape="1">
          <a:blip r:embed="rId3">
            <a:alphaModFix/>
          </a:blip>
          <a:srcRect/>
          <a:stretch/>
        </p:blipFill>
        <p:spPr>
          <a:xfrm>
            <a:off x="2097024" y="2133600"/>
            <a:ext cx="4949952" cy="333451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Application Evolution</a:t>
            </a:r>
          </a:p>
        </p:txBody>
      </p:sp>
      <p:pic>
        <p:nvPicPr>
          <p:cNvPr id="189" name="Shape 189"/>
          <p:cNvPicPr preferRelativeResize="0">
            <a:picLocks noGrp="1"/>
          </p:cNvPicPr>
          <p:nvPr>
            <p:ph type="body" idx="1"/>
          </p:nvPr>
        </p:nvPicPr>
        <p:blipFill rotWithShape="1">
          <a:blip r:embed="rId3">
            <a:alphaModFix/>
          </a:blip>
          <a:srcRect/>
          <a:stretch/>
        </p:blipFill>
        <p:spPr>
          <a:xfrm>
            <a:off x="457200" y="1818015"/>
            <a:ext cx="8229600" cy="3845857"/>
          </a:xfrm>
          <a:prstGeom prst="rect">
            <a:avLst/>
          </a:prstGeom>
          <a:no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000" b="1" i="0" u="none" strike="noStrike" cap="none" dirty="0">
                <a:solidFill>
                  <a:srgbClr val="0070C0"/>
                </a:solidFill>
                <a:latin typeface="Calibri"/>
                <a:ea typeface="Calibri"/>
                <a:cs typeface="Calibri"/>
                <a:sym typeface="Calibri"/>
              </a:rPr>
              <a:t>Docker Compose/Swarm</a:t>
            </a:r>
          </a:p>
        </p:txBody>
      </p:sp>
      <p:cxnSp>
        <p:nvCxnSpPr>
          <p:cNvPr id="780" name="Shape 780"/>
          <p:cNvCxnSpPr/>
          <p:nvPr/>
        </p:nvCxnSpPr>
        <p:spPr>
          <a:xfrm>
            <a:off x="457200" y="2590800"/>
            <a:ext cx="8077200" cy="0"/>
          </a:xfrm>
          <a:prstGeom prst="straightConnector1">
            <a:avLst/>
          </a:prstGeom>
          <a:noFill/>
          <a:ln w="38100" cap="flat" cmpd="sng">
            <a:solidFill>
              <a:srgbClr val="BFBFBF"/>
            </a:solidFill>
            <a:prstDash val="solid"/>
            <a:round/>
            <a:headEnd type="none" w="med" len="med"/>
            <a:tailEnd type="none" w="med" len="med"/>
          </a:ln>
        </p:spPr>
      </p:cxnSp>
      <p:sp>
        <p:nvSpPr>
          <p:cNvPr id="781" name="Shape 781"/>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5: </a:t>
            </a:r>
            <a:r>
              <a:rPr lang="en-US" sz="2800" b="0" i="0" dirty="0">
                <a:solidFill>
                  <a:srgbClr val="A5A5A5"/>
                </a:solidFill>
                <a:latin typeface="Calibri"/>
                <a:ea typeface="Calibri"/>
                <a:cs typeface="Calibri"/>
                <a:sym typeface="Calibri"/>
              </a:rPr>
              <a:t>DevOps Docker</a:t>
            </a:r>
          </a:p>
        </p:txBody>
      </p:sp>
      <p:pic>
        <p:nvPicPr>
          <p:cNvPr id="782" name="Shape 782"/>
          <p:cNvPicPr preferRelativeResize="0"/>
          <p:nvPr/>
        </p:nvPicPr>
        <p:blipFill>
          <a:blip r:embed="rId3">
            <a:alphaModFix/>
          </a:blip>
          <a:stretch>
            <a:fillRect/>
          </a:stretch>
        </p:blipFill>
        <p:spPr>
          <a:xfrm>
            <a:off x="4897425" y="2667000"/>
            <a:ext cx="3789378" cy="3733801"/>
          </a:xfrm>
          <a:prstGeom prst="rect">
            <a:avLst/>
          </a:prstGeom>
          <a:noFill/>
          <a:ln>
            <a:noFill/>
          </a:ln>
        </p:spPr>
      </p:pic>
      <p:pic>
        <p:nvPicPr>
          <p:cNvPr id="783" name="Shape 783"/>
          <p:cNvPicPr preferRelativeResize="0"/>
          <p:nvPr/>
        </p:nvPicPr>
        <p:blipFill>
          <a:blip r:embed="rId4">
            <a:alphaModFix/>
          </a:blip>
          <a:stretch>
            <a:fillRect/>
          </a:stretch>
        </p:blipFill>
        <p:spPr>
          <a:xfrm>
            <a:off x="1165800" y="3008349"/>
            <a:ext cx="3099825" cy="3051100"/>
          </a:xfrm>
          <a:prstGeom prst="rect">
            <a:avLst/>
          </a:prstGeom>
          <a:noFill/>
          <a:ln>
            <a:noFill/>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Launching multiple containers </a:t>
            </a:r>
            <a:br>
              <a:rPr lang="en-US" sz="3600" b="1" i="0" u="none" strike="noStrike" cap="none">
                <a:solidFill>
                  <a:schemeClr val="dk1"/>
                </a:solidFill>
                <a:latin typeface="Calibri"/>
                <a:ea typeface="Calibri"/>
                <a:cs typeface="Calibri"/>
                <a:sym typeface="Calibri"/>
              </a:rPr>
            </a:br>
            <a:r>
              <a:rPr lang="en-US" sz="3600" b="1" i="0" u="none" strike="noStrike" cap="none">
                <a:solidFill>
                  <a:schemeClr val="dk1"/>
                </a:solidFill>
                <a:latin typeface="Calibri"/>
                <a:ea typeface="Calibri"/>
                <a:cs typeface="Calibri"/>
                <a:sym typeface="Calibri"/>
              </a:rPr>
              <a:t>is clumsy</a:t>
            </a:r>
          </a:p>
        </p:txBody>
      </p:sp>
      <p:pic>
        <p:nvPicPr>
          <p:cNvPr id="789" name="Shape 789"/>
          <p:cNvPicPr preferRelativeResize="0"/>
          <p:nvPr/>
        </p:nvPicPr>
        <p:blipFill rotWithShape="1">
          <a:blip r:embed="rId3">
            <a:alphaModFix/>
          </a:blip>
          <a:srcRect/>
          <a:stretch/>
        </p:blipFill>
        <p:spPr>
          <a:xfrm>
            <a:off x="152400" y="1295400"/>
            <a:ext cx="2158999" cy="3937000"/>
          </a:xfrm>
          <a:prstGeom prst="rect">
            <a:avLst/>
          </a:prstGeom>
          <a:noFill/>
          <a:ln>
            <a:noFill/>
          </a:ln>
        </p:spPr>
      </p:pic>
      <p:sp>
        <p:nvSpPr>
          <p:cNvPr id="790" name="Shape 790"/>
          <p:cNvSpPr txBox="1"/>
          <p:nvPr/>
        </p:nvSpPr>
        <p:spPr>
          <a:xfrm>
            <a:off x="2895600" y="1676400"/>
            <a:ext cx="5638800"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a:t>
            </a:r>
            <a:r>
              <a:rPr lang="en-US" sz="1800" dirty="0" err="1">
                <a:solidFill>
                  <a:schemeClr val="dk1"/>
                </a:solidFill>
                <a:latin typeface="Arial"/>
                <a:ea typeface="Arial"/>
                <a:cs typeface="Arial"/>
                <a:sym typeface="Arial"/>
              </a:rPr>
              <a:t>redis:latest</a:t>
            </a:r>
            <a:r>
              <a:rPr lang="en-US" sz="1800" dirty="0">
                <a:solidFill>
                  <a:schemeClr val="dk1"/>
                </a:solidFill>
                <a:latin typeface="Arial"/>
                <a:ea typeface="Arial"/>
                <a:cs typeface="Arial"/>
                <a:sym typeface="Arial"/>
              </a:rPr>
              <a:t>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-t web .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-d --name=</a:t>
            </a:r>
            <a:r>
              <a:rPr lang="en-US" sz="1800" dirty="0" err="1">
                <a:solidFill>
                  <a:schemeClr val="dk1"/>
                </a:solidFill>
                <a:latin typeface="Arial"/>
                <a:ea typeface="Arial"/>
                <a:cs typeface="Arial"/>
                <a:sym typeface="Arial"/>
              </a:rPr>
              <a:t>db</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redis:latest</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redis</a:t>
            </a:r>
            <a:r>
              <a:rPr lang="en-US" sz="1800" dirty="0">
                <a:solidFill>
                  <a:schemeClr val="dk1"/>
                </a:solidFill>
                <a:latin typeface="Arial"/>
                <a:ea typeface="Arial"/>
                <a:cs typeface="Arial"/>
                <a:sym typeface="Arial"/>
              </a:rPr>
              <a:t>-server --</a:t>
            </a:r>
            <a:r>
              <a:rPr lang="en-US" sz="1800" dirty="0" err="1">
                <a:solidFill>
                  <a:schemeClr val="dk1"/>
                </a:solidFill>
                <a:latin typeface="Arial"/>
                <a:ea typeface="Arial"/>
                <a:cs typeface="Arial"/>
                <a:sym typeface="Arial"/>
              </a:rPr>
              <a:t>appendonly</a:t>
            </a:r>
            <a:r>
              <a:rPr lang="en-US" sz="1800" dirty="0">
                <a:solidFill>
                  <a:schemeClr val="dk1"/>
                </a:solidFill>
                <a:latin typeface="Arial"/>
                <a:ea typeface="Arial"/>
                <a:cs typeface="Arial"/>
                <a:sym typeface="Arial"/>
              </a:rPr>
              <a:t> yes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-d --name=web --link </a:t>
            </a:r>
            <a:r>
              <a:rPr lang="en-US" sz="1800" dirty="0" err="1">
                <a:solidFill>
                  <a:schemeClr val="dk1"/>
                </a:solidFill>
                <a:latin typeface="Arial"/>
                <a:ea typeface="Arial"/>
                <a:cs typeface="Arial"/>
                <a:sym typeface="Arial"/>
              </a:rPr>
              <a:t>db:db</a:t>
            </a:r>
            <a:r>
              <a:rPr lang="en-US" sz="1800" dirty="0">
                <a:solidFill>
                  <a:schemeClr val="dk1"/>
                </a:solidFill>
                <a:latin typeface="Arial"/>
                <a:ea typeface="Arial"/>
                <a:cs typeface="Arial"/>
                <a:sym typeface="Arial"/>
              </a:rPr>
              <a:t> -p 5000:5000 -v `</a:t>
            </a:r>
            <a:r>
              <a:rPr lang="en-US" sz="1800" dirty="0" err="1">
                <a:solidFill>
                  <a:schemeClr val="dk1"/>
                </a:solidFill>
                <a:latin typeface="Arial"/>
                <a:ea typeface="Arial"/>
                <a:cs typeface="Arial"/>
                <a:sym typeface="Arial"/>
              </a:rPr>
              <a:t>pwd</a:t>
            </a:r>
            <a:r>
              <a:rPr lang="en-US" sz="1800" dirty="0">
                <a:solidFill>
                  <a:schemeClr val="dk1"/>
                </a:solidFill>
                <a:latin typeface="Arial"/>
                <a:ea typeface="Arial"/>
                <a:cs typeface="Arial"/>
                <a:sym typeface="Arial"/>
              </a:rPr>
              <a:t>`:/code web python app.py</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Launching multiple containers </a:t>
            </a:r>
            <a:br>
              <a:rPr lang="en-US" sz="3600" b="1" i="0" u="none" strike="noStrike" cap="none">
                <a:solidFill>
                  <a:schemeClr val="dk1"/>
                </a:solidFill>
                <a:latin typeface="Calibri"/>
                <a:ea typeface="Calibri"/>
                <a:cs typeface="Calibri"/>
                <a:sym typeface="Calibri"/>
              </a:rPr>
            </a:br>
            <a:r>
              <a:rPr lang="en-US" sz="3600" b="1" i="0" u="none" strike="noStrike" cap="none">
                <a:solidFill>
                  <a:schemeClr val="dk1"/>
                </a:solidFill>
                <a:latin typeface="Calibri"/>
                <a:ea typeface="Calibri"/>
                <a:cs typeface="Calibri"/>
                <a:sym typeface="Calibri"/>
              </a:rPr>
              <a:t>is clumsy</a:t>
            </a:r>
          </a:p>
        </p:txBody>
      </p:sp>
      <p:pic>
        <p:nvPicPr>
          <p:cNvPr id="796" name="Shape 796"/>
          <p:cNvPicPr preferRelativeResize="0">
            <a:picLocks noGrp="1"/>
          </p:cNvPicPr>
          <p:nvPr>
            <p:ph type="body" idx="1"/>
          </p:nvPr>
        </p:nvPicPr>
        <p:blipFill rotWithShape="1">
          <a:blip r:embed="rId3">
            <a:alphaModFix/>
          </a:blip>
          <a:srcRect/>
          <a:stretch/>
        </p:blipFill>
        <p:spPr>
          <a:xfrm>
            <a:off x="304800" y="1600200"/>
            <a:ext cx="3111500" cy="4064000"/>
          </a:xfrm>
          <a:prstGeom prst="rect">
            <a:avLst/>
          </a:prstGeom>
          <a:noFill/>
          <a:ln>
            <a:noFill/>
          </a:ln>
        </p:spPr>
      </p:pic>
      <p:sp>
        <p:nvSpPr>
          <p:cNvPr id="797" name="Shape 797"/>
          <p:cNvSpPr txBox="1"/>
          <p:nvPr/>
        </p:nvSpPr>
        <p:spPr>
          <a:xfrm>
            <a:off x="3416300" y="1905000"/>
            <a:ext cx="4190999"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802" name="Shape 802"/>
          <p:cNvPicPr preferRelativeResize="0">
            <a:picLocks noGrp="1"/>
          </p:cNvPicPr>
          <p:nvPr>
            <p:ph type="body" idx="1"/>
          </p:nvPr>
        </p:nvPicPr>
        <p:blipFill rotWithShape="1">
          <a:blip r:embed="rId3">
            <a:alphaModFix/>
          </a:blip>
          <a:srcRect/>
          <a:stretch/>
        </p:blipFill>
        <p:spPr>
          <a:xfrm>
            <a:off x="1200150" y="855268"/>
            <a:ext cx="6743700" cy="2654400"/>
          </a:xfrm>
          <a:prstGeom prst="rect">
            <a:avLst/>
          </a:prstGeom>
          <a:noFill/>
          <a:ln>
            <a:noFill/>
          </a:ln>
        </p:spPr>
      </p:pic>
      <p:pic>
        <p:nvPicPr>
          <p:cNvPr id="803" name="Shape 803"/>
          <p:cNvPicPr preferRelativeResize="0">
            <a:picLocks noGrp="1"/>
          </p:cNvPicPr>
          <p:nvPr>
            <p:ph type="body" idx="1"/>
          </p:nvPr>
        </p:nvPicPr>
        <p:blipFill rotWithShape="1">
          <a:blip r:embed="rId3">
            <a:alphaModFix/>
          </a:blip>
          <a:srcRect/>
          <a:stretch/>
        </p:blipFill>
        <p:spPr>
          <a:xfrm>
            <a:off x="1200150" y="3433468"/>
            <a:ext cx="6743700" cy="2654400"/>
          </a:xfrm>
          <a:prstGeom prst="rect">
            <a:avLst/>
          </a:prstGeom>
          <a:noFill/>
          <a:ln>
            <a:noFill/>
          </a:ln>
        </p:spPr>
      </p:pic>
      <p:sp>
        <p:nvSpPr>
          <p:cNvPr id="804" name="Shape 80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Compose or Swarm launches app with a single command</a:t>
            </a:r>
          </a:p>
        </p:txBody>
      </p:sp>
      <p:sp>
        <p:nvSpPr>
          <p:cNvPr id="805" name="Shape 805"/>
          <p:cNvSpPr txBox="1"/>
          <p:nvPr/>
        </p:nvSpPr>
        <p:spPr>
          <a:xfrm>
            <a:off x="3435275" y="4631025"/>
            <a:ext cx="2592300" cy="495000"/>
          </a:xfrm>
          <a:prstGeom prst="rect">
            <a:avLst/>
          </a:prstGeom>
          <a:solidFill>
            <a:srgbClr val="FFFFFF"/>
          </a:solidFill>
          <a:ln>
            <a:noFill/>
          </a:ln>
        </p:spPr>
        <p:txBody>
          <a:bodyPr lIns="91425" tIns="91425" rIns="91425" bIns="91425" anchor="t" anchorCtr="0">
            <a:noAutofit/>
          </a:bodyPr>
          <a:lstStyle/>
          <a:p>
            <a:pPr lvl="0">
              <a:spcBef>
                <a:spcPts val="0"/>
              </a:spcBef>
              <a:buNone/>
            </a:pPr>
            <a:r>
              <a:rPr lang="en-US" sz="1600" dirty="0">
                <a:latin typeface="Consolas"/>
                <a:ea typeface="Consolas"/>
                <a:cs typeface="Consolas"/>
                <a:sym typeface="Consolas"/>
              </a:rPr>
              <a:t>$ </a:t>
            </a:r>
            <a:r>
              <a:rPr lang="en-US" sz="1600" dirty="0" err="1">
                <a:latin typeface="Consolas"/>
                <a:ea typeface="Consolas"/>
                <a:cs typeface="Consolas"/>
                <a:sym typeface="Consolas"/>
              </a:rPr>
              <a:t>docker</a:t>
            </a:r>
            <a:r>
              <a:rPr lang="en-US" sz="1600" dirty="0">
                <a:latin typeface="Consolas"/>
                <a:ea typeface="Consolas"/>
                <a:cs typeface="Consolas"/>
                <a:sym typeface="Consolas"/>
              </a:rPr>
              <a:t> stack deploy</a:t>
            </a:r>
          </a:p>
        </p:txBody>
      </p:sp>
      <p:sp>
        <p:nvSpPr>
          <p:cNvPr id="806" name="Shape 806"/>
          <p:cNvSpPr txBox="1"/>
          <p:nvPr/>
        </p:nvSpPr>
        <p:spPr>
          <a:xfrm>
            <a:off x="3435275" y="2040225"/>
            <a:ext cx="2592300" cy="4950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US" sz="1600" dirty="0">
                <a:latin typeface="Consolas"/>
                <a:ea typeface="Consolas"/>
                <a:cs typeface="Consolas"/>
                <a:sym typeface="Consolas"/>
              </a:rPr>
              <a:t>$ </a:t>
            </a:r>
            <a:r>
              <a:rPr lang="en-US" sz="1600" dirty="0" err="1">
                <a:latin typeface="Consolas"/>
                <a:ea typeface="Consolas"/>
                <a:cs typeface="Consolas"/>
                <a:sym typeface="Consolas"/>
              </a:rPr>
              <a:t>docker</a:t>
            </a:r>
            <a:r>
              <a:rPr lang="en-US" sz="1600" dirty="0">
                <a:latin typeface="Consolas"/>
                <a:ea typeface="Consolas"/>
                <a:cs typeface="Consolas"/>
                <a:sym typeface="Consolas"/>
              </a:rPr>
              <a:t>-compose up</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Compose commands</a:t>
            </a:r>
          </a:p>
        </p:txBody>
      </p:sp>
      <p:graphicFrame>
        <p:nvGraphicFramePr>
          <p:cNvPr id="812" name="Shape 812"/>
          <p:cNvGraphicFramePr/>
          <p:nvPr/>
        </p:nvGraphicFramePr>
        <p:xfrm>
          <a:off x="457200" y="2590800"/>
          <a:ext cx="8229600" cy="249434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Command </a:t>
                      </a: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Description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up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(Re)build services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kill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Kill the containers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logs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Show the logs of the containers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down </a:t>
                      </a:r>
                    </a:p>
                    <a:p>
                      <a:pPr marL="0" marR="0" lvl="0" indent="0" algn="ctr" rtl="0">
                        <a:spcBef>
                          <a:spcPts val="0"/>
                        </a:spcBef>
                        <a:buSzPct val="25000"/>
                        <a:buNone/>
                      </a:pPr>
                      <a:endParaRPr sz="1800" dirty="0"/>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Stop and remove images, containers, volumes and networks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Remove stopped containers </a:t>
                      </a: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Compose to deploy a cluster</a:t>
            </a:r>
          </a:p>
          <a:p>
            <a:pPr lvl="0" algn="l" rtl="0">
              <a:spcBef>
                <a:spcPts val="0"/>
              </a:spcBef>
              <a:buNone/>
            </a:pPr>
            <a:endParaRPr sz="4000" dirty="0">
              <a:solidFill>
                <a:srgbClr val="E36C09"/>
              </a:solidFill>
            </a:endParaRPr>
          </a:p>
        </p:txBody>
      </p:sp>
      <p:grpSp>
        <p:nvGrpSpPr>
          <p:cNvPr id="818" name="Shape 818"/>
          <p:cNvGrpSpPr/>
          <p:nvPr/>
        </p:nvGrpSpPr>
        <p:grpSpPr>
          <a:xfrm>
            <a:off x="152400" y="762000"/>
            <a:ext cx="4572000" cy="1066800"/>
            <a:chOff x="457200" y="2971800"/>
            <a:chExt cx="4572000" cy="1066800"/>
          </a:xfrm>
        </p:grpSpPr>
        <p:pic>
          <p:nvPicPr>
            <p:cNvPr id="819" name="Shape 819"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820" name="Shape 820"/>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821" name="Shape 821"/>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22" name="Shape 822"/>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823" name="Shape 823"/>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First, install Compose:</a:t>
            </a:r>
          </a:p>
          <a:p>
            <a:pPr marL="0" lvl="0" indent="0" rtl="0">
              <a:spcBef>
                <a:spcPts val="0"/>
              </a:spcBef>
              <a:buNone/>
            </a:pPr>
            <a:r>
              <a:rPr lang="en-US" sz="1800" u="sng" dirty="0">
                <a:solidFill>
                  <a:schemeClr val="hlink"/>
                </a:solidFill>
                <a:latin typeface="Arial"/>
                <a:ea typeface="Arial"/>
                <a:cs typeface="Arial"/>
                <a:sym typeface="Arial"/>
                <a:hlinkClick r:id="rId4"/>
              </a:rPr>
              <a:t>https://github.com/docker/compose/releases</a:t>
            </a:r>
            <a:r>
              <a:rPr lang="en-US" sz="1800" dirty="0">
                <a:latin typeface="Arial"/>
                <a:ea typeface="Arial"/>
                <a:cs typeface="Arial"/>
                <a:sym typeface="Arial"/>
              </a:rPr>
              <a:t> </a:t>
            </a:r>
            <a:endParaRPr lang="en-US" sz="1800" dirty="0" smtClean="0">
              <a:latin typeface="Arial"/>
              <a:ea typeface="Arial"/>
              <a:cs typeface="Arial"/>
              <a:sym typeface="Arial"/>
            </a:endParaRPr>
          </a:p>
          <a:p>
            <a:pPr marL="285750" indent="-285750">
              <a:spcBef>
                <a:spcPts val="0"/>
              </a:spcBef>
            </a:pPr>
            <a:r>
              <a:rPr lang="en-US" sz="1800" dirty="0" err="1"/>
              <a:t>sudo</a:t>
            </a:r>
            <a:r>
              <a:rPr lang="en-US" sz="1800" dirty="0"/>
              <a:t> curl -L https://</a:t>
            </a:r>
            <a:r>
              <a:rPr lang="en-US" sz="1800" dirty="0" err="1"/>
              <a:t>github.com</a:t>
            </a:r>
            <a:r>
              <a:rPr lang="en-US" sz="1800" dirty="0"/>
              <a:t>/</a:t>
            </a:r>
            <a:r>
              <a:rPr lang="en-US" sz="1800" dirty="0" err="1"/>
              <a:t>docker</a:t>
            </a:r>
            <a:r>
              <a:rPr lang="en-US" sz="1800" dirty="0"/>
              <a:t>/compose/releases/download/1.22.0/</a:t>
            </a:r>
            <a:r>
              <a:rPr lang="en-US" sz="1800" dirty="0" err="1"/>
              <a:t>docker</a:t>
            </a:r>
            <a:r>
              <a:rPr lang="en-US" sz="1800" dirty="0"/>
              <a:t>-compose-`</a:t>
            </a:r>
            <a:r>
              <a:rPr lang="en-US" sz="1800" dirty="0" err="1"/>
              <a:t>uname</a:t>
            </a:r>
            <a:r>
              <a:rPr lang="en-US" sz="1800" dirty="0"/>
              <a:t> -s`-`</a:t>
            </a:r>
            <a:r>
              <a:rPr lang="en-US" sz="1800" dirty="0" err="1"/>
              <a:t>uname</a:t>
            </a:r>
            <a:r>
              <a:rPr lang="en-US" sz="1800" dirty="0"/>
              <a:t> -m` -o /</a:t>
            </a:r>
            <a:r>
              <a:rPr lang="en-US" sz="1800" dirty="0" err="1"/>
              <a:t>usr</a:t>
            </a:r>
            <a:r>
              <a:rPr lang="en-US" sz="1800" dirty="0"/>
              <a:t>/local/bin/</a:t>
            </a:r>
            <a:r>
              <a:rPr lang="en-US" sz="1800" dirty="0" err="1"/>
              <a:t>docker</a:t>
            </a:r>
            <a:r>
              <a:rPr lang="en-US" sz="1800" dirty="0"/>
              <a:t>-</a:t>
            </a:r>
            <a:r>
              <a:rPr lang="en-US" sz="1800" dirty="0" smtClean="0"/>
              <a:t>compose</a:t>
            </a:r>
          </a:p>
          <a:p>
            <a:pPr marL="285750" indent="-285750">
              <a:spcBef>
                <a:spcPts val="0"/>
              </a:spcBef>
            </a:pPr>
            <a:r>
              <a:rPr lang="en-US" sz="1800" dirty="0" err="1"/>
              <a:t>sudo</a:t>
            </a:r>
            <a:r>
              <a:rPr lang="en-US" sz="1800" dirty="0"/>
              <a:t> </a:t>
            </a:r>
            <a:r>
              <a:rPr lang="en-US" sz="1800" dirty="0" err="1"/>
              <a:t>chmod</a:t>
            </a:r>
            <a:r>
              <a:rPr lang="en-US" sz="1800" dirty="0"/>
              <a:t> +x /</a:t>
            </a:r>
            <a:r>
              <a:rPr lang="en-US" sz="1800" dirty="0" err="1"/>
              <a:t>usr</a:t>
            </a:r>
            <a:r>
              <a:rPr lang="en-US" sz="1800" dirty="0"/>
              <a:t>/local/bin/</a:t>
            </a:r>
            <a:r>
              <a:rPr lang="en-US" sz="1800" dirty="0" err="1"/>
              <a:t>docker</a:t>
            </a:r>
            <a:r>
              <a:rPr lang="en-US" sz="1800" dirty="0"/>
              <a:t>-</a:t>
            </a:r>
            <a:r>
              <a:rPr lang="en-US" sz="1800" dirty="0" smtClean="0"/>
              <a:t>compose</a:t>
            </a:r>
            <a:endParaRPr lang="en-US" sz="1800" dirty="0">
              <a:latin typeface="Arial"/>
              <a:ea typeface="Arial"/>
              <a:cs typeface="Arial"/>
              <a:sym typeface="Arial"/>
            </a:endParaRPr>
          </a:p>
          <a:p>
            <a:pPr marL="285750" indent="-285750">
              <a:spcBef>
                <a:spcPts val="0"/>
              </a:spcBef>
            </a:pPr>
            <a:r>
              <a:rPr lang="en-US" sz="1800" dirty="0" err="1"/>
              <a:t>docker</a:t>
            </a:r>
            <a:r>
              <a:rPr lang="en-US" sz="1800" dirty="0"/>
              <a:t>-compose version</a:t>
            </a:r>
            <a:endParaRPr sz="1800" dirty="0">
              <a:latin typeface="Arial"/>
              <a:ea typeface="Arial"/>
              <a:cs typeface="Arial"/>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Then, Compose “Getting Started” Lab:</a:t>
            </a:r>
          </a:p>
          <a:p>
            <a:pPr marL="0" lvl="0" indent="0" rtl="0">
              <a:spcBef>
                <a:spcPts val="0"/>
              </a:spcBef>
              <a:buNone/>
            </a:pPr>
            <a:r>
              <a:rPr lang="en-US" sz="1800" u="sng" dirty="0">
                <a:solidFill>
                  <a:schemeClr val="hlink"/>
                </a:solidFill>
                <a:latin typeface="Arial"/>
                <a:ea typeface="Arial"/>
                <a:cs typeface="Arial"/>
                <a:sym typeface="Arial"/>
                <a:hlinkClick r:id="rId5"/>
              </a:rPr>
              <a:t>https://docs.docker.com/compose/gettingstarted/</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dirty="0"/>
              <a:t>Swarm</a:t>
            </a:r>
            <a:r>
              <a:rPr lang="en-US" sz="3600" b="1" i="0" u="none" strike="noStrike" cap="none" dirty="0">
                <a:solidFill>
                  <a:schemeClr val="dk1"/>
                </a:solidFill>
                <a:latin typeface="Calibri"/>
                <a:ea typeface="Calibri"/>
                <a:cs typeface="Calibri"/>
                <a:sym typeface="Calibri"/>
              </a:rPr>
              <a:t> commands</a:t>
            </a:r>
          </a:p>
        </p:txBody>
      </p:sp>
      <p:graphicFrame>
        <p:nvGraphicFramePr>
          <p:cNvPr id="829" name="Shape 829"/>
          <p:cNvGraphicFramePr/>
          <p:nvPr/>
        </p:nvGraphicFramePr>
        <p:xfrm>
          <a:off x="457200" y="2590800"/>
          <a:ext cx="8229600" cy="18542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Command </a:t>
                      </a: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Description </a:t>
                      </a:r>
                    </a:p>
                  </a:txBody>
                  <a:tcPr marL="91450" marR="91450" marT="45725" marB="45725"/>
                </a:tc>
              </a:tr>
              <a:tr h="370850">
                <a:tc>
                  <a:txBody>
                    <a:bodyPr/>
                    <a:lstStyle/>
                    <a:p>
                      <a:pPr marL="0" marR="0" lvl="0" indent="-69850" algn="ctr" rtl="0">
                        <a:lnSpc>
                          <a:spcPct val="100000"/>
                        </a:lnSpc>
                        <a:spcBef>
                          <a:spcPts val="0"/>
                        </a:spcBef>
                        <a:spcAft>
                          <a:spcPts val="0"/>
                        </a:spcAft>
                        <a:buClr>
                          <a:schemeClr val="dk1"/>
                        </a:buClr>
                        <a:buSzPct val="61111"/>
                        <a:buFont typeface="Arial"/>
                        <a:buNone/>
                      </a:pPr>
                      <a:r>
                        <a:rPr lang="en-US" sz="1800" dirty="0" err="1"/>
                        <a:t>docker</a:t>
                      </a:r>
                      <a:r>
                        <a:rPr lang="en-US" sz="1800" dirty="0"/>
                        <a:t> swarm </a:t>
                      </a:r>
                      <a:r>
                        <a:rPr lang="en-US" sz="1800" dirty="0" err="1"/>
                        <a:t>init</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Create a swarm</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 deploy</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Deploy the swarm</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 services</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Show swarm services</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Remove stack</a:t>
                      </a: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Swarm to deploy a cluster</a:t>
            </a:r>
          </a:p>
          <a:p>
            <a:pPr lvl="0" algn="l" rtl="0">
              <a:spcBef>
                <a:spcPts val="0"/>
              </a:spcBef>
              <a:buNone/>
            </a:pPr>
            <a:endParaRPr sz="4000" dirty="0">
              <a:solidFill>
                <a:srgbClr val="E36C09"/>
              </a:solidFill>
            </a:endParaRPr>
          </a:p>
        </p:txBody>
      </p:sp>
      <p:grpSp>
        <p:nvGrpSpPr>
          <p:cNvPr id="835" name="Shape 835"/>
          <p:cNvGrpSpPr/>
          <p:nvPr/>
        </p:nvGrpSpPr>
        <p:grpSpPr>
          <a:xfrm>
            <a:off x="152400" y="762000"/>
            <a:ext cx="4572000" cy="1066800"/>
            <a:chOff x="457200" y="2971800"/>
            <a:chExt cx="4572000" cy="1066800"/>
          </a:xfrm>
        </p:grpSpPr>
        <p:pic>
          <p:nvPicPr>
            <p:cNvPr id="836" name="Shape 836"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837" name="Shape 83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838" name="Shape 83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39" name="Shape 83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pic>
        <p:nvPicPr>
          <p:cNvPr id="840" name="Shape 840"/>
          <p:cNvPicPr preferRelativeResize="0"/>
          <p:nvPr/>
        </p:nvPicPr>
        <p:blipFill rotWithShape="1">
          <a:blip r:embed="rId4">
            <a:alphaModFix/>
          </a:blip>
          <a:srcRect/>
          <a:stretch/>
        </p:blipFill>
        <p:spPr>
          <a:xfrm>
            <a:off x="1991275" y="3160931"/>
            <a:ext cx="5030100" cy="2828099"/>
          </a:xfrm>
          <a:prstGeom prst="rect">
            <a:avLst/>
          </a:prstGeom>
          <a:noFill/>
          <a:ln>
            <a:noFill/>
          </a:ln>
        </p:spPr>
      </p:pic>
      <p:sp>
        <p:nvSpPr>
          <p:cNvPr id="841" name="Shape 841"/>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800" dirty="0">
              <a:latin typeface="Arial"/>
              <a:ea typeface="Arial"/>
              <a:cs typeface="Arial"/>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Exercise 3.0 in Docker Labs</a:t>
            </a:r>
          </a:p>
          <a:p>
            <a:pPr marL="0" lvl="0" indent="0" rtl="0">
              <a:spcBef>
                <a:spcPts val="0"/>
              </a:spcBef>
              <a:buNone/>
            </a:pPr>
            <a:r>
              <a:rPr lang="en-US" sz="1800" u="sng" dirty="0">
                <a:solidFill>
                  <a:schemeClr val="hlink"/>
                </a:solidFill>
                <a:latin typeface="Arial"/>
                <a:ea typeface="Arial"/>
                <a:cs typeface="Arial"/>
                <a:sym typeface="Arial"/>
                <a:hlinkClick r:id="rId5"/>
              </a:rPr>
              <a:t>https://github.com/docker/labs/blob/master/beginner/chapters/votingapp.md</a:t>
            </a:r>
          </a:p>
          <a:p>
            <a:pPr marL="0" lvl="0" indent="0" rtl="0">
              <a:spcBef>
                <a:spcPts val="0"/>
              </a:spcBef>
              <a:buNone/>
            </a:pPr>
            <a:endParaRPr sz="1800" dirty="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Shape 1090"/>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Security</a:t>
            </a:r>
          </a:p>
        </p:txBody>
      </p:sp>
      <p:cxnSp>
        <p:nvCxnSpPr>
          <p:cNvPr id="1091" name="Shape 1091"/>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1092" name="Shape 1092"/>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7: </a:t>
            </a:r>
            <a:r>
              <a:rPr lang="en-US" sz="2800" b="0" i="0" dirty="0">
                <a:solidFill>
                  <a:srgbClr val="A5A5A5"/>
                </a:solidFill>
                <a:latin typeface="Calibri"/>
                <a:ea typeface="Calibri"/>
                <a:cs typeface="Calibri"/>
                <a:sym typeface="Calibri"/>
              </a:rPr>
              <a:t>DevOps Docker</a:t>
            </a:r>
          </a:p>
        </p:txBody>
      </p:sp>
      <p:pic>
        <p:nvPicPr>
          <p:cNvPr id="1093" name="Shape 1093"/>
          <p:cNvPicPr preferRelativeResize="0">
            <a:picLocks noGrp="1"/>
          </p:cNvPicPr>
          <p:nvPr>
            <p:ph type="body" idx="1"/>
          </p:nvPr>
        </p:nvPicPr>
        <p:blipFill rotWithShape="1">
          <a:blip r:embed="rId3">
            <a:alphaModFix/>
          </a:blip>
          <a:srcRect/>
          <a:stretch/>
        </p:blipFill>
        <p:spPr>
          <a:xfrm>
            <a:off x="2969380" y="3276600"/>
            <a:ext cx="3205240" cy="2878360"/>
          </a:xfrm>
          <a:prstGeom prst="rect">
            <a:avLst/>
          </a:prstGeom>
          <a:noFill/>
          <a:ln>
            <a:noFill/>
          </a:ln>
        </p:spPr>
      </p:pic>
    </p:spTree>
    <p:extLst>
      <p:ext uri="{BB962C8B-B14F-4D97-AF65-F5344CB8AC3E}">
        <p14:creationId xmlns:p14="http://schemas.microsoft.com/office/powerpoint/2010/main" val="22011097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Security For Docker Images</a:t>
            </a:r>
          </a:p>
        </p:txBody>
      </p:sp>
      <p:sp>
        <p:nvSpPr>
          <p:cNvPr id="1099" name="Shape 1099"/>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342900" marR="0" lvl="0" indent="-254000" algn="l" rtl="0">
              <a:spcBef>
                <a:spcPts val="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Secure Registry/Mirror Access </a:t>
            </a:r>
          </a:p>
          <a:p>
            <a:pPr marL="342900" marR="0" lvl="0" indent="-254000" algn="l" rtl="0">
              <a:spcBef>
                <a:spcPts val="640"/>
              </a:spcBef>
              <a:spcAft>
                <a:spcPts val="0"/>
              </a:spcAft>
              <a:buClr>
                <a:schemeClr val="dk1"/>
              </a:buClr>
              <a:buSzPct val="100000"/>
              <a:buFont typeface="Calibri"/>
              <a:buChar char="•"/>
            </a:pPr>
            <a:r>
              <a:rPr lang="en-US" sz="1800" i="0" u="none" strike="noStrike" cap="none" dirty="0">
                <a:solidFill>
                  <a:schemeClr val="dk1"/>
                </a:solidFill>
              </a:rPr>
              <a:t>Getting trustworthy images</a:t>
            </a:r>
            <a:r>
              <a:rPr lang="en-US" sz="1800" b="1" i="0" u="none" strike="noStrike" cap="none" dirty="0">
                <a:solidFill>
                  <a:schemeClr val="dk1"/>
                </a:solidFill>
                <a:latin typeface="Calibri"/>
                <a:ea typeface="Calibri"/>
                <a:cs typeface="Calibri"/>
                <a:sym typeface="Calibri"/>
              </a:rPr>
              <a:t> </a:t>
            </a:r>
          </a:p>
          <a:p>
            <a:pPr marL="742950" marR="0" lvl="1" indent="-222250"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trusted sources</a:t>
            </a:r>
          </a:p>
          <a:p>
            <a:pPr marR="0" lvl="2" algn="l" rtl="0">
              <a:spcBef>
                <a:spcPts val="560"/>
              </a:spcBef>
              <a:spcAft>
                <a:spcPts val="0"/>
              </a:spcAft>
              <a:buClr>
                <a:schemeClr val="dk1"/>
              </a:buClr>
              <a:buSzPct val="100000"/>
              <a:buFont typeface="Calibri"/>
              <a:buChar char="•"/>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hub / </a:t>
            </a:r>
            <a:r>
              <a:rPr lang="en-US" sz="1800" b="0" i="0" u="none" strike="noStrike" cap="none" dirty="0" err="1">
                <a:solidFill>
                  <a:schemeClr val="dk1"/>
                </a:solidFill>
                <a:latin typeface="Calibri"/>
                <a:ea typeface="Calibri"/>
                <a:cs typeface="Calibri"/>
                <a:sym typeface="Calibri"/>
              </a:rPr>
              <a:t>dock</a:t>
            </a:r>
            <a:r>
              <a:rPr lang="en-US" sz="1800" dirty="0" err="1"/>
              <a:t>er</a:t>
            </a:r>
            <a:r>
              <a:rPr lang="en-US" sz="1800" dirty="0"/>
              <a:t> store</a:t>
            </a:r>
          </a:p>
          <a:p>
            <a:pPr marR="0" lvl="3" algn="l" rtl="0">
              <a:spcBef>
                <a:spcPts val="560"/>
              </a:spcBef>
              <a:spcAft>
                <a:spcPts val="0"/>
              </a:spcAft>
              <a:buSzPct val="100000"/>
            </a:pPr>
            <a:r>
              <a:rPr lang="en-US" sz="1800" dirty="0"/>
              <a:t>official images</a:t>
            </a:r>
          </a:p>
          <a:p>
            <a:pPr marR="0" lvl="3" algn="l" rtl="0">
              <a:spcBef>
                <a:spcPts val="560"/>
              </a:spcBef>
              <a:spcAft>
                <a:spcPts val="0"/>
              </a:spcAft>
              <a:buSzPct val="100000"/>
            </a:pPr>
            <a:r>
              <a:rPr lang="en-US" sz="1800" dirty="0"/>
              <a:t>pull by digest</a:t>
            </a:r>
          </a:p>
          <a:p>
            <a:pPr marR="0" lvl="2"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private registry</a:t>
            </a:r>
          </a:p>
          <a:p>
            <a:pPr marR="0" lvl="0" algn="l" rtl="0">
              <a:spcBef>
                <a:spcPts val="560"/>
              </a:spcBef>
              <a:spcAft>
                <a:spcPts val="0"/>
              </a:spcAft>
              <a:buClr>
                <a:schemeClr val="dk1"/>
              </a:buClr>
              <a:buSzPct val="100000"/>
              <a:buFont typeface="Calibri"/>
              <a:buChar char="•"/>
            </a:pPr>
            <a:r>
              <a:rPr lang="en-US" sz="1800" dirty="0" smtClean="0"/>
              <a:t>Docker </a:t>
            </a:r>
            <a:r>
              <a:rPr lang="en-US" sz="1800" dirty="0"/>
              <a:t>Content Security</a:t>
            </a:r>
          </a:p>
          <a:p>
            <a:pPr marL="742950" marR="0" lvl="1" indent="-222250"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Docker Notary</a:t>
            </a:r>
          </a:p>
          <a:p>
            <a:pPr marL="1143000" marR="0" lvl="2" indent="-190500" algn="l" rtl="0">
              <a:spcBef>
                <a:spcPts val="480"/>
              </a:spcBef>
              <a:spcAft>
                <a:spcPts val="0"/>
              </a:spcAft>
              <a:buClr>
                <a:schemeClr val="dk1"/>
              </a:buClr>
              <a:buSzPct val="100000"/>
              <a:buFont typeface="Calibri"/>
              <a:buChar char="•"/>
            </a:pPr>
            <a:r>
              <a:rPr lang="en-US" sz="1800" dirty="0"/>
              <a:t>Digitally signed images</a:t>
            </a:r>
          </a:p>
          <a:p>
            <a:pPr marR="0" lvl="3" algn="l" rtl="0">
              <a:spcBef>
                <a:spcPts val="480"/>
              </a:spcBef>
              <a:spcAft>
                <a:spcPts val="0"/>
              </a:spcAft>
              <a:buClr>
                <a:schemeClr val="dk1"/>
              </a:buClr>
              <a:buSzPct val="100000"/>
              <a:buFont typeface="Calibri"/>
            </a:pPr>
            <a:r>
              <a:rPr lang="en-US" sz="1800" b="0" i="0" u="none" strike="noStrike" cap="none" dirty="0">
                <a:solidFill>
                  <a:schemeClr val="dk1"/>
                </a:solidFill>
                <a:latin typeface="Calibri"/>
                <a:ea typeface="Calibri"/>
                <a:cs typeface="Calibri"/>
                <a:sym typeface="Calibri"/>
              </a:rPr>
              <a:t>"only signed content in production" </a:t>
            </a:r>
          </a:p>
          <a:p>
            <a:pPr marL="342900" marR="0" lvl="0" indent="-342900" algn="l" rtl="0">
              <a:spcBef>
                <a:spcPts val="640"/>
              </a:spcBef>
              <a:spcAft>
                <a:spcPts val="0"/>
              </a:spcAft>
              <a:buClr>
                <a:schemeClr val="dk1"/>
              </a:buClr>
              <a:buSzPct val="177777"/>
              <a:buFont typeface="Calibri"/>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95054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Challenge: The Dependency Matrix</a:t>
            </a:r>
          </a:p>
          <a:p>
            <a:pPr marL="0" marR="0" lvl="0" indent="0" algn="ctr" rtl="0">
              <a:spcBef>
                <a:spcPts val="0"/>
              </a:spcBef>
              <a:spcAft>
                <a:spcPts val="0"/>
              </a:spcAft>
              <a:buSzPct val="25000"/>
              <a:buNone/>
            </a:pPr>
            <a:r>
              <a:rPr lang="en-US"/>
              <a:t>“It works on MY machine.”</a:t>
            </a:r>
          </a:p>
        </p:txBody>
      </p:sp>
      <p:pic>
        <p:nvPicPr>
          <p:cNvPr id="195" name="Shape 195"/>
          <p:cNvPicPr preferRelativeResize="0">
            <a:picLocks noGrp="1"/>
          </p:cNvPicPr>
          <p:nvPr>
            <p:ph type="body" idx="1"/>
          </p:nvPr>
        </p:nvPicPr>
        <p:blipFill rotWithShape="1">
          <a:blip r:embed="rId3">
            <a:alphaModFix/>
          </a:blip>
          <a:srcRect/>
          <a:stretch/>
        </p:blipFill>
        <p:spPr>
          <a:xfrm>
            <a:off x="457200" y="1866281"/>
            <a:ext cx="8229600" cy="3749325"/>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Shape 1104"/>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In this exercise, we’ll learn how to enable Docker Content Trust and sign images.</a:t>
            </a:r>
          </a:p>
          <a:p>
            <a:pPr marL="0" lvl="0" indent="0" rtl="0">
              <a:spcBef>
                <a:spcPts val="0"/>
              </a:spcBef>
              <a:buNone/>
            </a:pPr>
            <a:endParaRPr sz="1800" dirty="0"/>
          </a:p>
          <a:p>
            <a:pPr marL="0" lvl="0" indent="0" rtl="0">
              <a:spcBef>
                <a:spcPts val="0"/>
              </a:spcBef>
              <a:buNone/>
            </a:pPr>
            <a:r>
              <a:rPr lang="en-US" sz="1800" u="sng" dirty="0">
                <a:solidFill>
                  <a:schemeClr val="hlink"/>
                </a:solidFill>
                <a:hlinkClick r:id="rId3"/>
              </a:rPr>
              <a:t>https://github.com/docker/labs/blob/master/security/trust/README.md</a:t>
            </a:r>
          </a:p>
          <a:p>
            <a:pPr marL="0" lvl="0" indent="0" rtl="0">
              <a:spcBef>
                <a:spcPts val="0"/>
              </a:spcBef>
              <a:buNone/>
            </a:pPr>
            <a:r>
              <a:rPr lang="en-US" sz="1800" dirty="0"/>
              <a:t> </a:t>
            </a:r>
          </a:p>
          <a:p>
            <a:pPr marL="0" lvl="0" indent="0" rtl="0">
              <a:spcBef>
                <a:spcPts val="0"/>
              </a:spcBef>
              <a:buNone/>
            </a:pPr>
            <a:r>
              <a:rPr lang="en-US" sz="1800" dirty="0" smtClean="0"/>
              <a:t>(Skip Step 5)</a:t>
            </a:r>
            <a:endParaRPr lang="en-US" sz="1800" dirty="0"/>
          </a:p>
        </p:txBody>
      </p:sp>
      <p:sp>
        <p:nvSpPr>
          <p:cNvPr id="1105" name="Shape 110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Content Trust</a:t>
            </a:r>
          </a:p>
          <a:p>
            <a:pPr lvl="0" algn="l" rtl="0">
              <a:spcBef>
                <a:spcPts val="0"/>
              </a:spcBef>
              <a:buNone/>
            </a:pPr>
            <a:endParaRPr sz="4000" dirty="0">
              <a:solidFill>
                <a:srgbClr val="E36C09"/>
              </a:solidFill>
            </a:endParaRPr>
          </a:p>
        </p:txBody>
      </p:sp>
      <p:grpSp>
        <p:nvGrpSpPr>
          <p:cNvPr id="1106" name="Shape 1106"/>
          <p:cNvGrpSpPr/>
          <p:nvPr/>
        </p:nvGrpSpPr>
        <p:grpSpPr>
          <a:xfrm>
            <a:off x="152400" y="762000"/>
            <a:ext cx="4572000" cy="1066800"/>
            <a:chOff x="457200" y="2971800"/>
            <a:chExt cx="4572000" cy="1066800"/>
          </a:xfrm>
        </p:grpSpPr>
        <p:pic>
          <p:nvPicPr>
            <p:cNvPr id="1107" name="Shape 1107"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108" name="Shape 110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1109" name="Shape 110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110" name="Shape 111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96999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Shape 111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Bench Security</a:t>
            </a:r>
          </a:p>
        </p:txBody>
      </p:sp>
      <p:pic>
        <p:nvPicPr>
          <p:cNvPr id="1116" name="Shape 1116"/>
          <p:cNvPicPr preferRelativeResize="0">
            <a:picLocks noGrp="1"/>
          </p:cNvPicPr>
          <p:nvPr>
            <p:ph type="body" idx="1"/>
          </p:nvPr>
        </p:nvPicPr>
        <p:blipFill rotWithShape="1">
          <a:blip r:embed="rId3">
            <a:alphaModFix/>
          </a:blip>
          <a:srcRect/>
          <a:stretch/>
        </p:blipFill>
        <p:spPr>
          <a:xfrm>
            <a:off x="4843750" y="1447800"/>
            <a:ext cx="3843050" cy="4525961"/>
          </a:xfrm>
          <a:prstGeom prst="rect">
            <a:avLst/>
          </a:prstGeom>
          <a:noFill/>
          <a:ln>
            <a:noFill/>
          </a:ln>
        </p:spPr>
      </p:pic>
      <p:sp>
        <p:nvSpPr>
          <p:cNvPr id="1117" name="Shape 1117"/>
          <p:cNvSpPr txBox="1"/>
          <p:nvPr/>
        </p:nvSpPr>
        <p:spPr>
          <a:xfrm>
            <a:off x="457200" y="1219200"/>
            <a:ext cx="4038600" cy="2031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Docker Bench is an automated script that checks for dozens of best-practices around deploying Docker in production</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u="sng" dirty="0">
                <a:solidFill>
                  <a:schemeClr val="hlink"/>
                </a:solidFill>
                <a:latin typeface="Arial"/>
                <a:ea typeface="Arial"/>
                <a:cs typeface="Arial"/>
                <a:sym typeface="Arial"/>
                <a:hlinkClick r:id="rId4"/>
              </a:rPr>
              <a:t>https://github.com/docker/docker-bench-security</a:t>
            </a:r>
          </a:p>
        </p:txBody>
      </p:sp>
      <p:sp>
        <p:nvSpPr>
          <p:cNvPr id="1118" name="Shape 1118"/>
          <p:cNvSpPr txBox="1"/>
          <p:nvPr/>
        </p:nvSpPr>
        <p:spPr>
          <a:xfrm>
            <a:off x="457200" y="3556023"/>
            <a:ext cx="4038600" cy="221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Run with the following command (available at the </a:t>
            </a:r>
            <a:r>
              <a:rPr lang="en-US" sz="1800" dirty="0" err="1">
                <a:solidFill>
                  <a:schemeClr val="dk1"/>
                </a:solidFill>
                <a:latin typeface="Arial"/>
                <a:ea typeface="Arial"/>
                <a:cs typeface="Arial"/>
                <a:sym typeface="Arial"/>
              </a:rPr>
              <a:t>github</a:t>
            </a:r>
            <a:r>
              <a:rPr lang="en-US" sz="1800" dirty="0">
                <a:solidFill>
                  <a:schemeClr val="dk1"/>
                </a:solidFill>
                <a:latin typeface="Arial"/>
                <a:ea typeface="Arial"/>
                <a:cs typeface="Arial"/>
                <a:sym typeface="Arial"/>
              </a:rPr>
              <a:t> page above)</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 run -it --net host --</a:t>
            </a:r>
            <a:r>
              <a:rPr lang="en-US" sz="1400" dirty="0" err="1">
                <a:solidFill>
                  <a:schemeClr val="dk1"/>
                </a:solidFill>
                <a:latin typeface="Arial"/>
                <a:ea typeface="Arial"/>
                <a:cs typeface="Arial"/>
                <a:sym typeface="Arial"/>
              </a:rPr>
              <a:t>pid</a:t>
            </a:r>
            <a:r>
              <a:rPr lang="en-US" sz="1400" dirty="0">
                <a:solidFill>
                  <a:schemeClr val="dk1"/>
                </a:solidFill>
                <a:latin typeface="Arial"/>
                <a:ea typeface="Arial"/>
                <a:cs typeface="Arial"/>
                <a:sym typeface="Arial"/>
              </a:rPr>
              <a:t> host --cap-add </a:t>
            </a:r>
            <a:r>
              <a:rPr lang="en-US" sz="1400" dirty="0" err="1">
                <a:solidFill>
                  <a:schemeClr val="dk1"/>
                </a:solidFill>
                <a:latin typeface="Arial"/>
                <a:ea typeface="Arial"/>
                <a:cs typeface="Arial"/>
                <a:sym typeface="Arial"/>
              </a:rPr>
              <a:t>audit_control</a:t>
            </a:r>
            <a:r>
              <a:rPr lang="en-US" sz="1400" dirty="0">
                <a:solidFill>
                  <a:schemeClr val="dk1"/>
                </a:solidFill>
                <a:latin typeface="Arial"/>
                <a:ea typeface="Arial"/>
                <a:cs typeface="Arial"/>
                <a:sym typeface="Arial"/>
              </a:rPr>
              <a:t> \</a:t>
            </a:r>
          </a:p>
          <a:p>
            <a:pPr marL="0" marR="0" lvl="0" indent="0" algn="l" rtl="0">
              <a:spcBef>
                <a:spcPts val="0"/>
              </a:spcBef>
              <a:spcAft>
                <a:spcPts val="0"/>
              </a:spcAft>
              <a:buNone/>
            </a:pPr>
            <a:r>
              <a:rPr lang="en-US" dirty="0">
                <a:solidFill>
                  <a:schemeClr val="dk1"/>
                </a:solidFill>
              </a:rPr>
              <a:t> </a:t>
            </a:r>
            <a:r>
              <a:rPr lang="en-US" sz="1400" dirty="0">
                <a:solidFill>
                  <a:schemeClr val="dk1"/>
                </a:solidFill>
                <a:latin typeface="Arial"/>
                <a:ea typeface="Arial"/>
                <a:cs typeface="Arial"/>
                <a:sym typeface="Arial"/>
              </a:rPr>
              <a:t>-v /</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/lib \</a:t>
            </a:r>
          </a:p>
          <a:p>
            <a:pPr marL="0" marR="0" lvl="0" indent="0" algn="l" rtl="0">
              <a:spcBef>
                <a:spcPts val="0"/>
              </a:spcBef>
              <a:spcAft>
                <a:spcPts val="0"/>
              </a:spcAft>
              <a:buNone/>
            </a:pPr>
            <a:r>
              <a:rPr lang="en-US" dirty="0">
                <a:solidFill>
                  <a:schemeClr val="dk1"/>
                </a:solidFill>
              </a:rPr>
              <a:t> </a:t>
            </a:r>
            <a:r>
              <a:rPr lang="en-US" sz="1400" dirty="0">
                <a:solidFill>
                  <a:schemeClr val="dk1"/>
                </a:solidFill>
                <a:latin typeface="Arial"/>
                <a:ea typeface="Arial"/>
                <a:cs typeface="Arial"/>
                <a:sym typeface="Arial"/>
              </a:rPr>
              <a:t>-v /</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/run/</a:t>
            </a:r>
            <a:r>
              <a:rPr lang="en-US" sz="1400" dirty="0" err="1">
                <a:solidFill>
                  <a:schemeClr val="dk1"/>
                </a:solidFill>
                <a:latin typeface="Arial"/>
                <a:ea typeface="Arial"/>
                <a:cs typeface="Arial"/>
                <a:sym typeface="Arial"/>
              </a:rPr>
              <a:t>docker.sock</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/run/</a:t>
            </a:r>
            <a:r>
              <a:rPr lang="en-US" sz="1400" dirty="0" err="1">
                <a:solidFill>
                  <a:schemeClr val="dk1"/>
                </a:solidFill>
                <a:latin typeface="Arial"/>
                <a:ea typeface="Arial"/>
                <a:cs typeface="Arial"/>
                <a:sym typeface="Arial"/>
              </a:rPr>
              <a:t>docker.sock</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-v /</a:t>
            </a:r>
            <a:r>
              <a:rPr lang="en-US" sz="1400" dirty="0" err="1">
                <a:solidFill>
                  <a:schemeClr val="dk1"/>
                </a:solidFill>
                <a:latin typeface="Arial"/>
                <a:ea typeface="Arial"/>
                <a:cs typeface="Arial"/>
                <a:sym typeface="Arial"/>
              </a:rPr>
              <a:t>usr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systemd</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usr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systemd</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-v /</a:t>
            </a:r>
            <a:r>
              <a:rPr lang="en-US" sz="1400" dirty="0" err="1">
                <a:solidFill>
                  <a:schemeClr val="dk1"/>
                </a:solidFill>
                <a:latin typeface="Arial"/>
                <a:ea typeface="Arial"/>
                <a:cs typeface="Arial"/>
                <a:sym typeface="Arial"/>
              </a:rPr>
              <a:t>etc</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etc</a:t>
            </a:r>
            <a:r>
              <a:rPr lang="en-US" sz="1400" dirty="0">
                <a:solidFill>
                  <a:schemeClr val="dk1"/>
                </a:solidFill>
                <a:latin typeface="Arial"/>
                <a:ea typeface="Arial"/>
                <a:cs typeface="Arial"/>
                <a:sym typeface="Arial"/>
              </a:rPr>
              <a:t> --label </a:t>
            </a:r>
            <a:r>
              <a:rPr lang="en-US" sz="1400" dirty="0" err="1">
                <a:solidFill>
                  <a:schemeClr val="dk1"/>
                </a:solidFill>
                <a:latin typeface="Arial"/>
                <a:ea typeface="Arial"/>
                <a:cs typeface="Arial"/>
                <a:sym typeface="Arial"/>
              </a:rPr>
              <a:t>docker_bench_security</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-bench-security</a:t>
            </a:r>
          </a:p>
        </p:txBody>
      </p:sp>
    </p:spTree>
    <p:extLst>
      <p:ext uri="{BB962C8B-B14F-4D97-AF65-F5344CB8AC3E}">
        <p14:creationId xmlns:p14="http://schemas.microsoft.com/office/powerpoint/2010/main" val="98595543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Shape 1123"/>
          <p:cNvSpPr txBox="1">
            <a:spLocks noGrp="1"/>
          </p:cNvSpPr>
          <p:nvPr>
            <p:ph type="title"/>
          </p:nvPr>
        </p:nvSpPr>
        <p:spPr>
          <a:xfrm>
            <a:off x="457200" y="10668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4000" b="1" i="0" u="none" strike="noStrike" cap="none">
                <a:solidFill>
                  <a:srgbClr val="0070C0"/>
                </a:solidFill>
                <a:latin typeface="Calibri"/>
                <a:ea typeface="Calibri"/>
                <a:cs typeface="Calibri"/>
                <a:sym typeface="Calibri"/>
              </a:rPr>
              <a:t>Security</a:t>
            </a:r>
          </a:p>
        </p:txBody>
      </p:sp>
      <p:cxnSp>
        <p:nvCxnSpPr>
          <p:cNvPr id="1124" name="Shape 1124"/>
          <p:cNvCxnSpPr/>
          <p:nvPr/>
        </p:nvCxnSpPr>
        <p:spPr>
          <a:xfrm>
            <a:off x="457200" y="2057400"/>
            <a:ext cx="8077199" cy="0"/>
          </a:xfrm>
          <a:prstGeom prst="straightConnector1">
            <a:avLst/>
          </a:prstGeom>
          <a:noFill/>
          <a:ln w="38100" cap="flat" cmpd="sng">
            <a:solidFill>
              <a:srgbClr val="BFBFBF"/>
            </a:solidFill>
            <a:prstDash val="solid"/>
            <a:round/>
            <a:headEnd type="none" w="med" len="med"/>
            <a:tailEnd type="none" w="med" len="med"/>
          </a:ln>
        </p:spPr>
      </p:cxnSp>
      <p:pic>
        <p:nvPicPr>
          <p:cNvPr id="1125" name="Shape 1125" descr="http://icons.iconarchive.com/icons/graphicloads/100-flat/256/clock-icon.png"/>
          <p:cNvPicPr preferRelativeResize="0"/>
          <p:nvPr/>
        </p:nvPicPr>
        <p:blipFill rotWithShape="1">
          <a:blip r:embed="rId3">
            <a:alphaModFix/>
          </a:blip>
          <a:srcRect/>
          <a:stretch/>
        </p:blipFill>
        <p:spPr>
          <a:xfrm>
            <a:off x="7086600" y="533400"/>
            <a:ext cx="914400" cy="914400"/>
          </a:xfrm>
          <a:prstGeom prst="rect">
            <a:avLst/>
          </a:prstGeom>
          <a:noFill/>
          <a:ln>
            <a:noFill/>
          </a:ln>
        </p:spPr>
      </p:pic>
      <p:sp>
        <p:nvSpPr>
          <p:cNvPr id="1126" name="Shape 1126"/>
          <p:cNvSpPr txBox="1"/>
          <p:nvPr/>
        </p:nvSpPr>
        <p:spPr>
          <a:xfrm>
            <a:off x="6324600" y="1524000"/>
            <a:ext cx="2362200" cy="5333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Calibri"/>
              <a:buNone/>
            </a:pPr>
            <a:r>
              <a:rPr lang="en-US" sz="2400" b="0" i="1">
                <a:solidFill>
                  <a:schemeClr val="dk1"/>
                </a:solidFill>
                <a:latin typeface="Calibri"/>
                <a:ea typeface="Calibri"/>
                <a:cs typeface="Calibri"/>
                <a:sym typeface="Calibri"/>
              </a:rPr>
              <a:t>10-15 Minutes</a:t>
            </a:r>
          </a:p>
        </p:txBody>
      </p:sp>
      <p:sp>
        <p:nvSpPr>
          <p:cNvPr id="1127" name="Shape 1127"/>
          <p:cNvSpPr/>
          <p:nvPr/>
        </p:nvSpPr>
        <p:spPr>
          <a:xfrm>
            <a:off x="457200" y="3352800"/>
            <a:ext cx="7894948" cy="175432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B0F0"/>
              </a:buClr>
              <a:buSzPct val="25000"/>
              <a:buFont typeface="Calibri"/>
              <a:buNone/>
            </a:pPr>
            <a:r>
              <a:rPr lang="en-US" sz="5400" b="1" dirty="0">
                <a:solidFill>
                  <a:srgbClr val="00B0F0"/>
                </a:solidFill>
                <a:latin typeface="Calibri"/>
                <a:ea typeface="Calibri"/>
                <a:cs typeface="Calibri"/>
                <a:sym typeface="Calibri"/>
              </a:rPr>
              <a:t>Docker Bench Results</a:t>
            </a:r>
          </a:p>
          <a:p>
            <a:pPr marL="0" marR="0" lvl="0" indent="0" algn="l" rtl="0">
              <a:spcBef>
                <a:spcPts val="0"/>
              </a:spcBef>
              <a:spcAft>
                <a:spcPts val="0"/>
              </a:spcAft>
              <a:buClr>
                <a:srgbClr val="00B0F0"/>
              </a:buClr>
              <a:buSzPct val="25000"/>
              <a:buFont typeface="Calibri"/>
              <a:buNone/>
            </a:pPr>
            <a:r>
              <a:rPr lang="en-US" sz="5400" b="1" dirty="0" smtClean="0">
                <a:solidFill>
                  <a:srgbClr val="00B0F0"/>
                </a:solidFill>
                <a:latin typeface="Calibri"/>
                <a:ea typeface="Calibri"/>
                <a:cs typeface="Calibri"/>
                <a:sym typeface="Calibri"/>
              </a:rPr>
              <a:t>Discussion</a:t>
            </a:r>
          </a:p>
          <a:p>
            <a:pPr lvl="0">
              <a:buClr>
                <a:srgbClr val="00B0F0"/>
              </a:buClr>
              <a:buSzPct val="25000"/>
            </a:pPr>
            <a:r>
              <a:rPr lang="en-US" sz="1800" b="1" dirty="0">
                <a:solidFill>
                  <a:srgbClr val="00B0F0"/>
                </a:solidFill>
                <a:latin typeface="Calibri"/>
                <a:ea typeface="Calibri"/>
                <a:cs typeface="Calibri"/>
                <a:sym typeface="Calibri"/>
                <a:hlinkClick r:id="rId4"/>
              </a:rPr>
              <a:t>https://www.nearform.com/blog/securing-docker-containers-on-aws</a:t>
            </a:r>
            <a:r>
              <a:rPr lang="en-US" sz="1800" b="1" dirty="0" smtClean="0">
                <a:solidFill>
                  <a:srgbClr val="00B0F0"/>
                </a:solidFill>
                <a:latin typeface="Calibri"/>
                <a:ea typeface="Calibri"/>
                <a:cs typeface="Calibri"/>
                <a:sym typeface="Calibri"/>
                <a:hlinkClick r:id="rId4"/>
              </a:rPr>
              <a:t>/</a:t>
            </a:r>
            <a:endParaRPr lang="en-US" sz="1800" b="1" dirty="0" smtClean="0">
              <a:solidFill>
                <a:srgbClr val="00B0F0"/>
              </a:solidFill>
              <a:latin typeface="Calibri"/>
              <a:ea typeface="Calibri"/>
              <a:cs typeface="Calibri"/>
              <a:sym typeface="Calibri"/>
            </a:endParaRPr>
          </a:p>
          <a:p>
            <a:pPr lvl="0">
              <a:buClr>
                <a:srgbClr val="00B0F0"/>
              </a:buClr>
              <a:buSzPct val="25000"/>
            </a:pPr>
            <a:r>
              <a:rPr lang="en-US" sz="1800" b="1" dirty="0">
                <a:solidFill>
                  <a:srgbClr val="00B0F0"/>
                </a:solidFill>
                <a:latin typeface="Calibri"/>
                <a:ea typeface="Calibri"/>
                <a:cs typeface="Calibri"/>
                <a:sym typeface="Calibri"/>
                <a:hlinkClick r:id="rId5"/>
              </a:rPr>
              <a:t>https://www.cisecurity.org/cis-benchmarks</a:t>
            </a:r>
            <a:r>
              <a:rPr lang="en-US" sz="1800" b="1" dirty="0" smtClean="0">
                <a:solidFill>
                  <a:srgbClr val="00B0F0"/>
                </a:solidFill>
                <a:latin typeface="Calibri"/>
                <a:ea typeface="Calibri"/>
                <a:cs typeface="Calibri"/>
                <a:sym typeface="Calibri"/>
                <a:hlinkClick r:id="rId5"/>
              </a:rPr>
              <a:t>/</a:t>
            </a:r>
            <a:endParaRPr lang="en-US" sz="1800" b="1" dirty="0" smtClean="0">
              <a:solidFill>
                <a:srgbClr val="00B0F0"/>
              </a:solidFill>
              <a:latin typeface="Calibri"/>
              <a:ea typeface="Calibri"/>
              <a:cs typeface="Calibri"/>
              <a:sym typeface="Calibri"/>
            </a:endParaRPr>
          </a:p>
          <a:p>
            <a:pPr lvl="0">
              <a:buClr>
                <a:srgbClr val="00B0F0"/>
              </a:buClr>
              <a:buSzPct val="25000"/>
            </a:pPr>
            <a:endParaRPr lang="en-US" sz="1800" b="1" dirty="0">
              <a:solidFill>
                <a:srgbClr val="00B0F0"/>
              </a:solidFill>
              <a:latin typeface="Calibri"/>
              <a:ea typeface="Calibri"/>
              <a:cs typeface="Calibri"/>
              <a:sym typeface="Calibri"/>
            </a:endParaRPr>
          </a:p>
        </p:txBody>
      </p:sp>
    </p:spTree>
    <p:extLst>
      <p:ext uri="{BB962C8B-B14F-4D97-AF65-F5344CB8AC3E}">
        <p14:creationId xmlns:p14="http://schemas.microsoft.com/office/powerpoint/2010/main" val="123942372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Shape 113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(Some) </a:t>
            </a:r>
            <a:r>
              <a:rPr lang="en-US" sz="3600" b="1" i="0" u="none" strike="noStrike" cap="none" dirty="0">
                <a:solidFill>
                  <a:schemeClr val="dk1"/>
                </a:solidFill>
                <a:latin typeface="Calibri"/>
                <a:ea typeface="Calibri"/>
                <a:cs typeface="Calibri"/>
                <a:sym typeface="Calibri"/>
              </a:rPr>
              <a:t>Docker Security Best Practices</a:t>
            </a:r>
          </a:p>
        </p:txBody>
      </p:sp>
      <p:sp>
        <p:nvSpPr>
          <p:cNvPr id="1133" name="Shape 1133"/>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342900" marR="0" lvl="0" indent="-279400" algn="l" rtl="0">
              <a:spcBef>
                <a:spcPts val="560"/>
              </a:spcBef>
              <a:spcAft>
                <a:spcPts val="0"/>
              </a:spcAft>
              <a:buClr>
                <a:schemeClr val="dk1"/>
              </a:buClr>
              <a:buSzPct val="100000"/>
              <a:buFont typeface="Calibri"/>
              <a:buChar char="•"/>
            </a:pPr>
            <a:r>
              <a:rPr lang="en-US" sz="1800" b="0" i="0" u="none" strike="noStrike" cap="none" dirty="0" smtClean="0">
                <a:solidFill>
                  <a:schemeClr val="dk1"/>
                </a:solidFill>
                <a:latin typeface="Calibri"/>
                <a:ea typeface="Calibri"/>
                <a:cs typeface="Calibri"/>
                <a:sym typeface="Calibri"/>
              </a:rPr>
              <a:t>Docker </a:t>
            </a:r>
            <a:r>
              <a:rPr lang="en-US" sz="1800" b="0" i="0" u="none" strike="noStrike" cap="none" dirty="0">
                <a:solidFill>
                  <a:schemeClr val="dk1"/>
                </a:solidFill>
                <a:latin typeface="Calibri"/>
                <a:ea typeface="Calibri"/>
                <a:cs typeface="Calibri"/>
                <a:sym typeface="Calibri"/>
              </a:rPr>
              <a:t>containers can attach to volumes in read only mode with :</a:t>
            </a:r>
            <a:r>
              <a:rPr lang="en-US" sz="1800" b="0" i="0" u="none" strike="noStrike" cap="none" dirty="0" err="1">
                <a:solidFill>
                  <a:schemeClr val="dk1"/>
                </a:solidFill>
                <a:latin typeface="Calibri"/>
                <a:ea typeface="Calibri"/>
                <a:cs typeface="Calibri"/>
                <a:sym typeface="Calibri"/>
              </a:rPr>
              <a:t>ro</a:t>
            </a:r>
            <a:r>
              <a:rPr lang="en-US" sz="1800" b="0" i="0" u="none" strike="noStrike" cap="none" dirty="0">
                <a:solidFill>
                  <a:schemeClr val="dk1"/>
                </a:solidFill>
                <a:latin typeface="Calibri"/>
                <a:ea typeface="Calibri"/>
                <a:cs typeface="Calibri"/>
                <a:sym typeface="Calibri"/>
              </a:rPr>
              <a:t> option</a:t>
            </a:r>
          </a:p>
          <a:p>
            <a:pPr marL="742950" marR="0" lvl="1" indent="-222250"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Docker run –d –v /some/</a:t>
            </a:r>
            <a:r>
              <a:rPr lang="en-US" sz="1800" b="0" i="0" u="none" strike="noStrike" cap="none" dirty="0" err="1">
                <a:solidFill>
                  <a:schemeClr val="dk1"/>
                </a:solidFill>
                <a:latin typeface="Calibri"/>
                <a:ea typeface="Calibri"/>
                <a:cs typeface="Calibri"/>
                <a:sym typeface="Calibri"/>
              </a:rPr>
              <a:t>volume:ro</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jenkins</a:t>
            </a:r>
            <a:endParaRPr lang="en-US" sz="1800" b="0" i="0" u="none" strike="noStrike" cap="none" dirty="0">
              <a:solidFill>
                <a:schemeClr val="dk1"/>
              </a:solidFill>
              <a:latin typeface="Calibri"/>
              <a:ea typeface="Calibri"/>
              <a:cs typeface="Calibri"/>
              <a:sym typeface="Calibri"/>
            </a:endParaRPr>
          </a:p>
          <a:p>
            <a:pPr marR="0" lvl="0" indent="63500" algn="l" rtl="0">
              <a:spcBef>
                <a:spcPts val="560"/>
              </a:spcBef>
              <a:spcAft>
                <a:spcPts val="0"/>
              </a:spcAft>
              <a:buClr>
                <a:schemeClr val="dk1"/>
              </a:buClr>
              <a:buSzPct val="100000"/>
              <a:buFont typeface="Calibri"/>
              <a:buChar char="•"/>
            </a:pPr>
            <a:r>
              <a:rPr lang="en-US" sz="1800" dirty="0" smtClean="0"/>
              <a:t> Start </a:t>
            </a:r>
            <a:r>
              <a:rPr lang="en-US" sz="1800" dirty="0"/>
              <a:t>Docker containers with the -u flag so that they run as an ordinary user instead of root</a:t>
            </a:r>
            <a:r>
              <a:rPr lang="en-US" sz="1800" dirty="0" smtClean="0"/>
              <a:t>.</a:t>
            </a:r>
            <a:endParaRPr lang="en-US" sz="1800" dirty="0"/>
          </a:p>
          <a:p>
            <a:pPr marR="0" lvl="0" indent="63500" algn="l" rtl="0">
              <a:spcBef>
                <a:spcPts val="560"/>
              </a:spcBef>
              <a:spcAft>
                <a:spcPts val="0"/>
              </a:spcAft>
              <a:buClr>
                <a:schemeClr val="dk1"/>
              </a:buClr>
              <a:buSzPct val="100000"/>
              <a:buFont typeface="Calibri"/>
              <a:buChar char="•"/>
            </a:pPr>
            <a:r>
              <a:rPr lang="en-US" sz="1800" dirty="0" smtClean="0"/>
              <a:t> Mitigate </a:t>
            </a:r>
            <a:r>
              <a:rPr lang="en-US" sz="1800" dirty="0"/>
              <a:t>b</a:t>
            </a:r>
            <a:r>
              <a:rPr lang="en-US" sz="1800" dirty="0" smtClean="0"/>
              <a:t>y </a:t>
            </a:r>
            <a:r>
              <a:rPr lang="en-US" sz="1800" dirty="0"/>
              <a:t>limiting CPU, RAM, Sockets that each container can consume</a:t>
            </a:r>
          </a:p>
          <a:p>
            <a:pPr marR="0" lvl="0" indent="63500" algn="l" rtl="0">
              <a:spcBef>
                <a:spcPts val="560"/>
              </a:spcBef>
              <a:spcAft>
                <a:spcPts val="0"/>
              </a:spcAft>
              <a:buClr>
                <a:schemeClr val="dk1"/>
              </a:buClr>
              <a:buSzPct val="100000"/>
              <a:buFont typeface="Calibri"/>
              <a:buChar char="•"/>
            </a:pPr>
            <a:r>
              <a:rPr lang="en-US" sz="1800" dirty="0" smtClean="0"/>
              <a:t> Use </a:t>
            </a:r>
            <a:r>
              <a:rPr lang="en-US" sz="1800" dirty="0"/>
              <a:t>secure computing (</a:t>
            </a:r>
            <a:r>
              <a:rPr lang="en-US" sz="1800" dirty="0" err="1"/>
              <a:t>seccomp</a:t>
            </a:r>
            <a:r>
              <a:rPr lang="en-US" sz="1800" dirty="0"/>
              <a:t>) to block system calls at kernel level. Use </a:t>
            </a:r>
            <a:r>
              <a:rPr lang="en-US" sz="1800" dirty="0" err="1"/>
              <a:t>strace</a:t>
            </a:r>
            <a:r>
              <a:rPr lang="en-US" sz="1800" dirty="0"/>
              <a:t> to determine kernel calls made, then create a profile file in </a:t>
            </a:r>
            <a:r>
              <a:rPr lang="en-US" sz="1800" dirty="0" err="1"/>
              <a:t>json</a:t>
            </a:r>
            <a:r>
              <a:rPr lang="en-US" sz="1800" dirty="0"/>
              <a:t> format and start the container using that profile file</a:t>
            </a:r>
          </a:p>
          <a:p>
            <a:pPr marR="0" lvl="1" algn="l" rtl="0">
              <a:spcBef>
                <a:spcPts val="560"/>
              </a:spcBef>
              <a:spcAft>
                <a:spcPts val="0"/>
              </a:spcAft>
              <a:buClr>
                <a:schemeClr val="dk1"/>
              </a:buClr>
              <a:buSzPct val="100000"/>
              <a:buFont typeface="Calibri"/>
              <a:buChar char="–"/>
            </a:pPr>
            <a:r>
              <a:rPr lang="en-US" sz="1800" dirty="0" err="1"/>
              <a:t>docker</a:t>
            </a:r>
            <a:r>
              <a:rPr lang="en-US" sz="1800" dirty="0"/>
              <a:t> run --</a:t>
            </a:r>
            <a:r>
              <a:rPr lang="en-US" sz="1800" dirty="0" err="1"/>
              <a:t>rm</a:t>
            </a:r>
            <a:r>
              <a:rPr lang="en-US" sz="1800" dirty="0"/>
              <a:t> -it --security-opt </a:t>
            </a:r>
            <a:r>
              <a:rPr lang="en-US" sz="1800" dirty="0" err="1"/>
              <a:t>seccomp</a:t>
            </a:r>
            <a:r>
              <a:rPr lang="en-US" sz="1800" dirty="0"/>
              <a:t>=</a:t>
            </a:r>
            <a:r>
              <a:rPr lang="en-US" sz="1800" dirty="0" err="1"/>
              <a:t>custom_profile.json</a:t>
            </a:r>
            <a:r>
              <a:rPr lang="en-US" sz="1800" dirty="0"/>
              <a:t> </a:t>
            </a:r>
            <a:r>
              <a:rPr lang="en-US" sz="1800" dirty="0" err="1"/>
              <a:t>custom_app</a:t>
            </a:r>
            <a:endParaRPr lang="en-US" sz="1800" dirty="0"/>
          </a:p>
          <a:p>
            <a:pPr marR="0" lvl="0" indent="63500" algn="l" rtl="0">
              <a:spcBef>
                <a:spcPts val="560"/>
              </a:spcBef>
              <a:spcAft>
                <a:spcPts val="0"/>
              </a:spcAft>
              <a:buClr>
                <a:schemeClr val="dk1"/>
              </a:buClr>
              <a:buSzPct val="100000"/>
              <a:buFont typeface="Calibri"/>
              <a:buChar char="•"/>
            </a:pPr>
            <a:r>
              <a:rPr lang="en-US" sz="1800" dirty="0" smtClean="0"/>
              <a:t> Log </a:t>
            </a:r>
            <a:r>
              <a:rPr lang="en-US" sz="1800" dirty="0"/>
              <a:t>to </a:t>
            </a:r>
            <a:r>
              <a:rPr lang="en-US" sz="1800" dirty="0" err="1"/>
              <a:t>stdout</a:t>
            </a:r>
            <a:r>
              <a:rPr lang="en-US" sz="1800" dirty="0"/>
              <a:t> / </a:t>
            </a:r>
            <a:r>
              <a:rPr lang="en-US" sz="1800" dirty="0" err="1"/>
              <a:t>stderr</a:t>
            </a:r>
            <a:r>
              <a:rPr lang="en-US" sz="1800" dirty="0"/>
              <a:t> - so you can see with </a:t>
            </a:r>
            <a:r>
              <a:rPr lang="en-US" sz="1800" dirty="0" err="1"/>
              <a:t>docker</a:t>
            </a:r>
            <a:r>
              <a:rPr lang="en-US" sz="1800" dirty="0"/>
              <a:t> logs and </a:t>
            </a:r>
            <a:r>
              <a:rPr lang="en-US" sz="1800" dirty="0" err="1"/>
              <a:t>docker</a:t>
            </a:r>
            <a:r>
              <a:rPr lang="en-US" sz="1800" dirty="0"/>
              <a:t> can move to </a:t>
            </a:r>
            <a:r>
              <a:rPr lang="en-US" sz="1800" dirty="0" err="1"/>
              <a:t>syslogs</a:t>
            </a:r>
            <a:r>
              <a:rPr lang="en-US" sz="1800" dirty="0"/>
              <a:t> (for capture/rotate by ELK, etc.</a:t>
            </a:r>
            <a:r>
              <a:rPr lang="en-US" sz="1800" dirty="0" smtClean="0"/>
              <a:t>) </a:t>
            </a:r>
          </a:p>
          <a:p>
            <a:pPr lvl="1" indent="63500">
              <a:buFont typeface="Calibri"/>
              <a:buChar char="•"/>
            </a:pPr>
            <a:r>
              <a:rPr lang="en-US" sz="1400" dirty="0"/>
              <a:t> </a:t>
            </a:r>
            <a:r>
              <a:rPr lang="en-US" sz="1800" dirty="0" err="1"/>
              <a:t>docker</a:t>
            </a:r>
            <a:r>
              <a:rPr lang="en-US" sz="1800" dirty="0"/>
              <a:t> inspect --format='{{.</a:t>
            </a:r>
            <a:r>
              <a:rPr lang="en-US" sz="1800" dirty="0" err="1"/>
              <a:t>LogPath</a:t>
            </a:r>
            <a:r>
              <a:rPr lang="en-US" sz="1800" dirty="0"/>
              <a:t>}}' </a:t>
            </a:r>
            <a:r>
              <a:rPr lang="en-US" sz="1800" dirty="0" smtClean="0"/>
              <a:t>&lt;</a:t>
            </a:r>
            <a:r>
              <a:rPr lang="en-US" sz="1800" dirty="0" err="1" smtClean="0"/>
              <a:t>containerid</a:t>
            </a:r>
            <a:r>
              <a:rPr lang="en-US" sz="1800" dirty="0" smtClean="0"/>
              <a:t>&gt; </a:t>
            </a:r>
            <a:r>
              <a:rPr lang="en-US" sz="1800" dirty="0" smtClean="0">
                <a:sym typeface="Wingdings"/>
              </a:rPr>
              <a:t>=&gt; push to ELK for monitoring</a:t>
            </a:r>
            <a:endParaRPr sz="1800" dirty="0"/>
          </a:p>
        </p:txBody>
      </p:sp>
    </p:spTree>
    <p:extLst>
      <p:ext uri="{BB962C8B-B14F-4D97-AF65-F5344CB8AC3E}">
        <p14:creationId xmlns:p14="http://schemas.microsoft.com/office/powerpoint/2010/main" val="197383134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Shape 11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a:t>
            </a:r>
            <a:r>
              <a:rPr lang="en-US" dirty="0"/>
              <a:t>ocker Security Scanning</a:t>
            </a:r>
          </a:p>
          <a:p>
            <a:pPr marL="0" marR="0" lvl="0" indent="0" algn="ctr" rtl="0">
              <a:spcBef>
                <a:spcPts val="0"/>
              </a:spcBef>
              <a:spcAft>
                <a:spcPts val="0"/>
              </a:spcAft>
              <a:buSzPct val="25000"/>
              <a:buNone/>
            </a:pPr>
            <a:r>
              <a:rPr lang="en-US" dirty="0"/>
              <a:t>(formerly Project Nautilus)</a:t>
            </a:r>
          </a:p>
        </p:txBody>
      </p:sp>
      <p:sp>
        <p:nvSpPr>
          <p:cNvPr id="1156" name="Shape 1156"/>
          <p:cNvSpPr txBox="1">
            <a:spLocks noGrp="1"/>
          </p:cNvSpPr>
          <p:nvPr>
            <p:ph type="body" idx="1"/>
          </p:nvPr>
        </p:nvSpPr>
        <p:spPr>
          <a:xfrm>
            <a:off x="457200" y="1249375"/>
            <a:ext cx="8229600" cy="4885800"/>
          </a:xfrm>
          <a:prstGeom prst="rect">
            <a:avLst/>
          </a:prstGeom>
          <a:noFill/>
          <a:ln>
            <a:noFill/>
          </a:ln>
        </p:spPr>
        <p:txBody>
          <a:bodyPr lIns="91425" tIns="45700" rIns="91425" bIns="45700" anchor="t" anchorCtr="0">
            <a:noAutofit/>
          </a:bodyPr>
          <a:lstStyle/>
          <a:p>
            <a:pPr marL="342900" marR="0" lvl="0" indent="-292100" algn="l" rtl="0">
              <a:spcBef>
                <a:spcPts val="640"/>
              </a:spcBef>
              <a:spcAft>
                <a:spcPts val="0"/>
              </a:spcAft>
              <a:buClr>
                <a:schemeClr val="dk1"/>
              </a:buClr>
              <a:buSzPct val="100000"/>
              <a:buFont typeface="Calibri"/>
              <a:buChar char="•"/>
            </a:pPr>
            <a:r>
              <a:rPr lang="en-US" sz="2400" dirty="0"/>
              <a:t>Docker Security Scanning conducts binary level scanning of your images before they are deployed, provides a detailed bill of materials (BOM) that lists out all the layers and components, continuously monitors for new vulnerabilities, and provides notifications when new vulnerabilities are found.</a:t>
            </a:r>
          </a:p>
          <a:p>
            <a:pPr marL="342900" marR="0" lvl="0" indent="-292100" algn="l" rtl="0">
              <a:spcBef>
                <a:spcPts val="640"/>
              </a:spcBef>
              <a:spcAft>
                <a:spcPts val="0"/>
              </a:spcAft>
              <a:buClr>
                <a:schemeClr val="dk1"/>
              </a:buClr>
              <a:buSzPct val="100000"/>
              <a:buFont typeface="Calibri"/>
              <a:buChar char="•"/>
            </a:pPr>
            <a:r>
              <a:rPr lang="en-US" sz="2400" dirty="0"/>
              <a:t>Available for </a:t>
            </a:r>
            <a:r>
              <a:rPr lang="en-US" sz="2400" b="1" dirty="0"/>
              <a:t>private Docker Hub repositories </a:t>
            </a:r>
            <a:r>
              <a:rPr lang="en-US" sz="2400" dirty="0"/>
              <a:t>(potentially free)</a:t>
            </a:r>
          </a:p>
          <a:p>
            <a:pPr marL="342900" marR="0" lvl="0" indent="-292100" algn="l" rtl="0">
              <a:spcBef>
                <a:spcPts val="640"/>
              </a:spcBef>
              <a:spcAft>
                <a:spcPts val="0"/>
              </a:spcAft>
              <a:buClr>
                <a:schemeClr val="dk1"/>
              </a:buClr>
              <a:buSzPct val="100000"/>
              <a:buFont typeface="Calibri"/>
              <a:buChar char="•"/>
            </a:pPr>
            <a:r>
              <a:rPr lang="en-US" sz="2400" dirty="0"/>
              <a:t>Available as a paid service to Docker Cloud customers, maintainers of “Official” repositories on Docker Hub, and Docker EE </a:t>
            </a:r>
            <a:r>
              <a:rPr lang="en-US" sz="2400" dirty="0" smtClean="0"/>
              <a:t>Advanced</a:t>
            </a:r>
          </a:p>
          <a:p>
            <a:pPr marL="50800" indent="0">
              <a:buNone/>
            </a:pPr>
            <a:r>
              <a:rPr lang="en-US" sz="1800" u="sng" dirty="0">
                <a:solidFill>
                  <a:schemeClr val="hlink"/>
                </a:solidFill>
                <a:hlinkClick r:id="rId3"/>
              </a:rPr>
              <a:t>https://github.com/docker/labs/blob/master/security/scanning/README.md</a:t>
            </a:r>
          </a:p>
          <a:p>
            <a:pPr marL="342900" marR="0" lvl="0" indent="-292100" algn="l" rtl="0">
              <a:spcBef>
                <a:spcPts val="640"/>
              </a:spcBef>
              <a:spcAft>
                <a:spcPts val="0"/>
              </a:spcAft>
              <a:buClr>
                <a:schemeClr val="dk1"/>
              </a:buClr>
              <a:buSzPct val="100000"/>
              <a:buFont typeface="Calibri"/>
              <a:buChar char="•"/>
            </a:pPr>
            <a:endParaRPr lang="en-US" sz="2400" dirty="0"/>
          </a:p>
        </p:txBody>
      </p:sp>
    </p:spTree>
    <p:extLst>
      <p:ext uri="{BB962C8B-B14F-4D97-AF65-F5344CB8AC3E}">
        <p14:creationId xmlns:p14="http://schemas.microsoft.com/office/powerpoint/2010/main" val="36184659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Shape 116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Clair</a:t>
            </a:r>
            <a:r>
              <a:rPr lang="en-US" sz="3600" b="1" i="0" u="none" strike="noStrike" cap="none">
                <a:solidFill>
                  <a:schemeClr val="dk1"/>
                </a:solidFill>
                <a:latin typeface="Calibri"/>
                <a:ea typeface="Calibri"/>
                <a:cs typeface="Calibri"/>
                <a:sym typeface="Calibri"/>
              </a:rPr>
              <a:t> </a:t>
            </a:r>
            <a:r>
              <a:rPr lang="en-US"/>
              <a:t>by</a:t>
            </a:r>
            <a:r>
              <a:rPr lang="en-US" sz="3600" b="1" i="0" u="none" strike="noStrike" cap="none">
                <a:solidFill>
                  <a:schemeClr val="dk1"/>
                </a:solidFill>
                <a:latin typeface="Calibri"/>
                <a:ea typeface="Calibri"/>
                <a:cs typeface="Calibri"/>
                <a:sym typeface="Calibri"/>
              </a:rPr>
              <a:t> </a:t>
            </a:r>
            <a:r>
              <a:rPr lang="en-US"/>
              <a:t>CoreOS</a:t>
            </a:r>
          </a:p>
        </p:txBody>
      </p:sp>
      <p:sp>
        <p:nvSpPr>
          <p:cNvPr id="1162" name="Shape 1162"/>
          <p:cNvSpPr txBox="1">
            <a:spLocks noGrp="1"/>
          </p:cNvSpPr>
          <p:nvPr>
            <p:ph type="body" idx="1"/>
          </p:nvPr>
        </p:nvSpPr>
        <p:spPr>
          <a:xfrm>
            <a:off x="457200" y="1477962"/>
            <a:ext cx="8229600" cy="4525961"/>
          </a:xfrm>
          <a:prstGeom prst="rect">
            <a:avLst/>
          </a:prstGeom>
          <a:noFill/>
          <a:ln>
            <a:noFill/>
          </a:ln>
        </p:spPr>
        <p:txBody>
          <a:bodyPr lIns="91425" tIns="45700" rIns="91425" bIns="45700" anchor="ctr" anchorCtr="0">
            <a:noAutofit/>
          </a:bodyPr>
          <a:lstStyle/>
          <a:p>
            <a:pPr marL="342900" marR="0" lvl="0" indent="-342900" algn="l" rtl="0">
              <a:spcBef>
                <a:spcPts val="0"/>
              </a:spcBef>
              <a:spcAft>
                <a:spcPts val="0"/>
              </a:spcAft>
              <a:buClr>
                <a:schemeClr val="dk1"/>
              </a:buClr>
              <a:buSzPct val="100000"/>
              <a:buFont typeface="Calibri"/>
              <a:buChar char="•"/>
            </a:pPr>
            <a:r>
              <a:rPr lang="en-US" dirty="0"/>
              <a:t>Robust free and open source image security scanning tool</a:t>
            </a:r>
          </a:p>
          <a:p>
            <a:pPr marL="342900" marR="0" lvl="0" indent="-342900" algn="l" rtl="0">
              <a:spcBef>
                <a:spcPts val="0"/>
              </a:spcBef>
              <a:spcAft>
                <a:spcPts val="0"/>
              </a:spcAft>
              <a:buClr>
                <a:schemeClr val="dk1"/>
              </a:buClr>
              <a:buSzPct val="100000"/>
              <a:buFont typeface="Calibri"/>
              <a:buChar char="•"/>
            </a:pPr>
            <a:r>
              <a:rPr lang="en-US" u="sng" dirty="0">
                <a:solidFill>
                  <a:schemeClr val="hlink"/>
                </a:solidFill>
                <a:hlinkClick r:id="rId3"/>
              </a:rPr>
              <a:t>https://github.com/coreos/clair</a:t>
            </a:r>
          </a:p>
          <a:p>
            <a:pPr marL="342900" marR="0" lvl="0" indent="-342900" algn="l" rtl="0">
              <a:spcBef>
                <a:spcPts val="0"/>
              </a:spcBef>
              <a:spcAft>
                <a:spcPts val="0"/>
              </a:spcAft>
              <a:buClr>
                <a:schemeClr val="dk1"/>
              </a:buClr>
              <a:buSzPct val="100000"/>
              <a:buFont typeface="Calibri"/>
              <a:buChar char="•"/>
            </a:pPr>
            <a:r>
              <a:rPr lang="en-US" dirty="0"/>
              <a:t>Static analysis of images for known vulnerabilities</a:t>
            </a:r>
          </a:p>
          <a:p>
            <a:pPr marL="342900" marR="0" lvl="0" indent="-342900" algn="l" rtl="0">
              <a:spcBef>
                <a:spcPts val="0"/>
              </a:spcBef>
              <a:spcAft>
                <a:spcPts val="0"/>
              </a:spcAft>
              <a:buClr>
                <a:schemeClr val="dk1"/>
              </a:buClr>
              <a:buSzPct val="100000"/>
              <a:buFont typeface="Calibri"/>
              <a:buChar char="•"/>
            </a:pPr>
            <a:r>
              <a:rPr lang="en-US" dirty="0"/>
              <a:t>Integrates into CI pipelines</a:t>
            </a:r>
          </a:p>
        </p:txBody>
      </p:sp>
    </p:spTree>
    <p:extLst>
      <p:ext uri="{BB962C8B-B14F-4D97-AF65-F5344CB8AC3E}">
        <p14:creationId xmlns:p14="http://schemas.microsoft.com/office/powerpoint/2010/main" val="5638522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Shape 114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Security</a:t>
            </a:r>
          </a:p>
        </p:txBody>
      </p:sp>
      <p:sp>
        <p:nvSpPr>
          <p:cNvPr id="1150" name="Shape 1150"/>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Stay up to date with the discussion at Docker’s user group, forum, </a:t>
            </a:r>
            <a:r>
              <a:rPr lang="en-US" sz="2400" b="0" i="0" u="none" strike="noStrike" cap="none" dirty="0" err="1">
                <a:solidFill>
                  <a:schemeClr val="dk1"/>
                </a:solidFill>
                <a:latin typeface="Calibri"/>
                <a:ea typeface="Calibri"/>
                <a:cs typeface="Calibri"/>
                <a:sym typeface="Calibri"/>
              </a:rPr>
              <a:t>github</a:t>
            </a:r>
            <a:r>
              <a:rPr lang="en-US" sz="2400" b="0" i="0" u="none" strike="noStrike" cap="none" dirty="0">
                <a:solidFill>
                  <a:schemeClr val="dk1"/>
                </a:solidFill>
                <a:latin typeface="Calibri"/>
                <a:ea typeface="Calibri"/>
                <a:cs typeface="Calibri"/>
                <a:sym typeface="Calibri"/>
              </a:rPr>
              <a:t> issues, and IRC channel</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3"/>
              </a:rPr>
              <a:t>https://groups.google.com/forum/#!forum/docker-dev</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4"/>
              </a:rPr>
              <a:t>https://forums.docker.com/</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5"/>
              </a:rPr>
              <a:t>https://github.com/docker/docker/issues</a:t>
            </a:r>
          </a:p>
          <a:p>
            <a:pPr marL="742950" marR="0" lvl="1" indent="-260350" algn="l" rtl="0">
              <a:spcBef>
                <a:spcPts val="560"/>
              </a:spcBef>
              <a:spcAft>
                <a:spcPts val="0"/>
              </a:spcAft>
              <a:buClr>
                <a:schemeClr val="dk1"/>
              </a:buClr>
              <a:buSzPct val="100000"/>
              <a:buFont typeface="Calibri"/>
              <a:buChar char="–"/>
            </a:pPr>
            <a:r>
              <a:rPr lang="en-US" sz="2400" b="0" i="0" u="sng" strike="noStrike" cap="none" dirty="0">
                <a:solidFill>
                  <a:schemeClr val="hlink"/>
                </a:solidFill>
                <a:latin typeface="Calibri"/>
                <a:ea typeface="Calibri"/>
                <a:cs typeface="Calibri"/>
                <a:sym typeface="Calibri"/>
                <a:hlinkClick r:id="rId6"/>
              </a:rPr>
              <a:t>https://docs.docker.com/opensource/get-help/</a:t>
            </a:r>
          </a:p>
          <a:p>
            <a:pPr marL="742950" marR="0" lvl="1" indent="-260350" algn="l" rtl="0">
              <a:spcBef>
                <a:spcPts val="56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IRC #</a:t>
            </a:r>
            <a:r>
              <a:rPr lang="en-US" sz="2400" b="0" i="0" u="none" strike="noStrike" cap="none" dirty="0" err="1">
                <a:solidFill>
                  <a:schemeClr val="dk1"/>
                </a:solidFill>
                <a:latin typeface="Calibri"/>
                <a:ea typeface="Calibri"/>
                <a:cs typeface="Calibri"/>
                <a:sym typeface="Calibri"/>
              </a:rPr>
              <a:t>docker</a:t>
            </a:r>
            <a:r>
              <a:rPr lang="en-US" sz="2400" b="0" i="0" u="none" strike="noStrike" cap="none" dirty="0">
                <a:solidFill>
                  <a:schemeClr val="dk1"/>
                </a:solidFill>
                <a:latin typeface="Calibri"/>
                <a:ea typeface="Calibri"/>
                <a:cs typeface="Calibri"/>
                <a:sym typeface="Calibri"/>
              </a:rPr>
              <a:t> &amp; #</a:t>
            </a:r>
            <a:r>
              <a:rPr lang="en-US" sz="2400" b="0" i="0" u="none" strike="noStrike" cap="none" dirty="0" err="1">
                <a:solidFill>
                  <a:schemeClr val="dk1"/>
                </a:solidFill>
                <a:latin typeface="Calibri"/>
                <a:ea typeface="Calibri"/>
                <a:cs typeface="Calibri"/>
                <a:sym typeface="Calibri"/>
              </a:rPr>
              <a:t>docker-dev</a:t>
            </a:r>
            <a:endParaRPr lang="en-US" sz="24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78515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Patterns</a:t>
            </a:r>
          </a:p>
        </p:txBody>
      </p:sp>
      <p:cxnSp>
        <p:nvCxnSpPr>
          <p:cNvPr id="898" name="Shape 89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899" name="Shape 899"/>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6: </a:t>
            </a:r>
            <a:r>
              <a:rPr lang="en-US" sz="2800" b="0" i="0" dirty="0">
                <a:solidFill>
                  <a:srgbClr val="A5A5A5"/>
                </a:solidFill>
                <a:latin typeface="Calibri"/>
                <a:ea typeface="Calibri"/>
                <a:cs typeface="Calibri"/>
                <a:sym typeface="Calibri"/>
              </a:rPr>
              <a:t>DevOps Docker</a:t>
            </a:r>
          </a:p>
        </p:txBody>
      </p:sp>
      <p:pic>
        <p:nvPicPr>
          <p:cNvPr id="900" name="Shape 900"/>
          <p:cNvPicPr preferRelativeResize="0"/>
          <p:nvPr/>
        </p:nvPicPr>
        <p:blipFill rotWithShape="1">
          <a:blip r:embed="rId3">
            <a:alphaModFix/>
          </a:blip>
          <a:srcRect/>
          <a:stretch/>
        </p:blipFill>
        <p:spPr>
          <a:xfrm>
            <a:off x="1669491" y="2438400"/>
            <a:ext cx="5652616" cy="3927252"/>
          </a:xfrm>
          <a:prstGeom prst="rect">
            <a:avLst/>
          </a:prstGeom>
          <a:noFill/>
          <a:ln>
            <a:noFill/>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Patterns</a:t>
            </a:r>
          </a:p>
        </p:txBody>
      </p:sp>
      <p:pic>
        <p:nvPicPr>
          <p:cNvPr id="906" name="Shape 906"/>
          <p:cNvPicPr preferRelativeResize="0">
            <a:picLocks noGrp="1"/>
          </p:cNvPicPr>
          <p:nvPr>
            <p:ph type="body" idx="1"/>
          </p:nvPr>
        </p:nvPicPr>
        <p:blipFill rotWithShape="1">
          <a:blip r:embed="rId3">
            <a:alphaModFix/>
          </a:blip>
          <a:srcRect/>
          <a:stretch/>
        </p:blipFill>
        <p:spPr>
          <a:xfrm>
            <a:off x="559772" y="1477962"/>
            <a:ext cx="8024454" cy="4525961"/>
          </a:xfrm>
          <a:prstGeom prst="rect">
            <a:avLst/>
          </a:prstGeom>
          <a:noFill/>
          <a:ln>
            <a:noFill/>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Jenkins </a:t>
            </a:r>
            <a:r>
              <a:rPr lang="en-US" sz="3600" b="1" i="0" u="none" strike="noStrike" cap="none">
                <a:solidFill>
                  <a:schemeClr val="dk1"/>
                </a:solidFill>
                <a:latin typeface="Calibri"/>
                <a:ea typeface="Calibri"/>
                <a:cs typeface="Calibri"/>
                <a:sym typeface="Calibri"/>
              </a:rPr>
              <a:t>Continuous Integration</a:t>
            </a:r>
            <a:r>
              <a:rPr lang="en-US"/>
              <a:t>-</a:t>
            </a:r>
            <a:r>
              <a:rPr lang="en-US" sz="3600" b="1" i="0" u="none" strike="noStrike" cap="none">
                <a:solidFill>
                  <a:schemeClr val="dk1"/>
                </a:solidFill>
                <a:latin typeface="Calibri"/>
                <a:ea typeface="Calibri"/>
                <a:cs typeface="Calibri"/>
                <a:sym typeface="Calibri"/>
              </a:rPr>
              <a:t>Cloudbees</a:t>
            </a:r>
          </a:p>
        </p:txBody>
      </p:sp>
      <p:pic>
        <p:nvPicPr>
          <p:cNvPr id="912" name="Shape 912" descr="https://lh4.googleusercontent.com/BwhxXP6Xbypqc2UMockmiBxkR4h9TE7PZ2DUj5kkhEhCkRO8U-DQGa3PQPBK10cFNsgfRfaMtD7S1uAyPepSQdQlEVDBc62t7kdJpfyDCLQuDmnmbKUi7TmQlCYvP7Snb5S3UuXodeY"/>
          <p:cNvPicPr preferRelativeResize="0"/>
          <p:nvPr/>
        </p:nvPicPr>
        <p:blipFill rotWithShape="1">
          <a:blip r:embed="rId3">
            <a:alphaModFix/>
          </a:blip>
          <a:srcRect/>
          <a:stretch/>
        </p:blipFill>
        <p:spPr>
          <a:xfrm>
            <a:off x="315029" y="1295400"/>
            <a:ext cx="8513942" cy="4109305"/>
          </a:xfrm>
          <a:prstGeom prst="rect">
            <a:avLst/>
          </a:prstGeom>
          <a:noFill/>
          <a:ln>
            <a:noFill/>
          </a:ln>
        </p:spPr>
      </p:pic>
      <p:sp>
        <p:nvSpPr>
          <p:cNvPr id="913" name="Shape 913">
            <a:hlinkClick r:id="rId4"/>
          </p:cNvPr>
          <p:cNvSpPr txBox="1"/>
          <p:nvPr/>
        </p:nvSpPr>
        <p:spPr>
          <a:xfrm>
            <a:off x="-1219200" y="5558748"/>
            <a:ext cx="9143069" cy="453915"/>
          </a:xfrm>
          <a:prstGeom prst="rect">
            <a:avLst/>
          </a:prstGeom>
          <a:noFill/>
          <a:ln>
            <a:noFill/>
          </a:ln>
        </p:spPr>
        <p:txBody>
          <a:bodyPr lIns="0" tIns="45700" rIns="0" bIns="45700" anchor="t" anchorCtr="0">
            <a:noAutofit/>
          </a:bodyPr>
          <a:lstStyle/>
          <a:p>
            <a:pPr marL="0" marR="0" lvl="0" indent="0" algn="r" rtl="0">
              <a:spcBef>
                <a:spcPts val="0"/>
              </a:spcBef>
              <a:spcAft>
                <a:spcPts val="0"/>
              </a:spcAft>
              <a:buClr>
                <a:schemeClr val="dk1"/>
              </a:buClr>
              <a:buSzPct val="25000"/>
              <a:buFont typeface="Arial"/>
              <a:buNone/>
            </a:pPr>
            <a:r>
              <a:rPr lang="en-US" sz="1800" b="0" i="0" u="none" strike="noStrike" cap="none" dirty="0">
                <a:solidFill>
                  <a:schemeClr val="dk1"/>
                </a:solidFill>
                <a:latin typeface="Proxima Nova"/>
                <a:ea typeface="Proxima Nova"/>
                <a:cs typeface="Proxima Nova"/>
                <a:sym typeface="Proxima Nova"/>
              </a:rPr>
              <a:t>Link to Blog: Clustering Jenkins</a:t>
            </a:r>
          </a:p>
          <a:p>
            <a:pPr marL="0" marR="0" lvl="0" indent="0" algn="r" rtl="0">
              <a:spcBef>
                <a:spcPts val="0"/>
              </a:spcBef>
              <a:spcAft>
                <a:spcPts val="0"/>
              </a:spcAft>
              <a:buClr>
                <a:schemeClr val="accent5"/>
              </a:buClr>
              <a:buSzPct val="25000"/>
              <a:buFont typeface="Arial"/>
              <a:buNone/>
            </a:pPr>
            <a:r>
              <a:rPr lang="en-US" sz="1800" b="0" i="0" u="sng" dirty="0">
                <a:solidFill>
                  <a:schemeClr val="hlink"/>
                </a:solidFill>
                <a:latin typeface="Proxima Nova"/>
                <a:ea typeface="Proxima Nova"/>
                <a:cs typeface="Proxima Nova"/>
                <a:sym typeface="Proxima Nova"/>
                <a:hlinkClick r:id="rId5"/>
              </a:rPr>
              <a:t>http://bit.ly/2a092Xo</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Containers as a Solution</a:t>
            </a:r>
          </a:p>
        </p:txBody>
      </p:sp>
      <p:pic>
        <p:nvPicPr>
          <p:cNvPr id="201" name="Shape 201"/>
          <p:cNvPicPr preferRelativeResize="0">
            <a:picLocks noGrp="1"/>
          </p:cNvPicPr>
          <p:nvPr>
            <p:ph type="body" idx="1"/>
          </p:nvPr>
        </p:nvPicPr>
        <p:blipFill rotWithShape="1">
          <a:blip r:embed="rId3">
            <a:alphaModFix/>
          </a:blip>
          <a:srcRect/>
          <a:stretch/>
        </p:blipFill>
        <p:spPr>
          <a:xfrm>
            <a:off x="304800" y="1592808"/>
            <a:ext cx="2120899" cy="2019299"/>
          </a:xfrm>
          <a:prstGeom prst="rect">
            <a:avLst/>
          </a:prstGeom>
          <a:noFill/>
          <a:ln>
            <a:noFill/>
          </a:ln>
        </p:spPr>
      </p:pic>
      <p:sp>
        <p:nvSpPr>
          <p:cNvPr id="202" name="Shape 202"/>
          <p:cNvSpPr txBox="1"/>
          <p:nvPr/>
        </p:nvSpPr>
        <p:spPr>
          <a:xfrm>
            <a:off x="2425700" y="1618208"/>
            <a:ext cx="6261099" cy="4154983"/>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Packages up software binaries and dependencies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Isolates software from each other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Container is a standard format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Easily portable across environment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Allows ecosystem to develop around its standard </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Michael Duke </a:t>
            </a:r>
          </a:p>
        </p:txBody>
      </p:sp>
      <p:sp>
        <p:nvSpPr>
          <p:cNvPr id="920" name="Shape 920"/>
          <p:cNvSpPr txBox="1"/>
          <p:nvPr/>
        </p:nvSpPr>
        <p:spPr>
          <a:xfrm>
            <a:off x="2816746" y="5412514"/>
            <a:ext cx="6065546" cy="461904"/>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Docker as Jenkins Build Solution</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http://bit.ly/2a57Za8</a:t>
            </a:r>
          </a:p>
        </p:txBody>
      </p:sp>
      <p:pic>
        <p:nvPicPr>
          <p:cNvPr id="921" name="Shape 921" descr="https://lh3.googleusercontent.com/OyLTK8Jfmj5LOfOkxLNYbqG1doDXQmAyafYtZvtqMdN03WK5GJm4lxdWU7cPqc51xZYF-H5N3zyM6JDHNCyaDIfQB0hgeyRvrcJ96-X7U-y7kEhrTCx_aPazl-JZvCWm08U8QHfZqEc"/>
          <p:cNvPicPr preferRelativeResize="0"/>
          <p:nvPr/>
        </p:nvPicPr>
        <p:blipFill rotWithShape="1">
          <a:blip r:embed="rId4">
            <a:alphaModFix/>
          </a:blip>
          <a:srcRect/>
          <a:stretch/>
        </p:blipFill>
        <p:spPr>
          <a:xfrm>
            <a:off x="1636294" y="1893968"/>
            <a:ext cx="6001127" cy="3401643"/>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Shape 927"/>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Julia Mateo</a:t>
            </a:r>
          </a:p>
        </p:txBody>
      </p:sp>
      <p:sp>
        <p:nvSpPr>
          <p:cNvPr id="928" name="Shape 928"/>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Presentation: Continuous Delivery</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http://bit.ly/2aHZj9o</a:t>
            </a:r>
          </a:p>
        </p:txBody>
      </p:sp>
      <p:pic>
        <p:nvPicPr>
          <p:cNvPr id="929" name="Shape 929"/>
          <p:cNvPicPr preferRelativeResize="0"/>
          <p:nvPr/>
        </p:nvPicPr>
        <p:blipFill rotWithShape="1">
          <a:blip r:embed="rId4">
            <a:alphaModFix/>
          </a:blip>
          <a:srcRect/>
          <a:stretch/>
        </p:blipFill>
        <p:spPr>
          <a:xfrm>
            <a:off x="2020821" y="1623588"/>
            <a:ext cx="5102360" cy="3818644"/>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Shape 9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and Jenkins</a:t>
            </a:r>
          </a:p>
        </p:txBody>
      </p:sp>
      <p:sp>
        <p:nvSpPr>
          <p:cNvPr id="935" name="Shape 935"/>
          <p:cNvSpPr txBox="1">
            <a:spLocks noGrp="1"/>
          </p:cNvSpPr>
          <p:nvPr>
            <p:ph type="body" idx="1"/>
          </p:nvPr>
        </p:nvSpPr>
        <p:spPr>
          <a:xfrm>
            <a:off x="457200" y="1477962"/>
            <a:ext cx="5029199" cy="149383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0" u="none" strike="noStrike" cap="none" dirty="0">
                <a:solidFill>
                  <a:schemeClr val="dk1"/>
                </a:solidFill>
                <a:latin typeface="Calibri"/>
                <a:ea typeface="Calibri"/>
                <a:cs typeface="Calibri"/>
                <a:sym typeface="Calibri"/>
              </a:rPr>
              <a:t>Docker and Jenkins, a popular open source continuous integration tool, is a fairly common pattern, enough so that it is worth going into an example. </a:t>
            </a:r>
          </a:p>
          <a:p>
            <a:pPr marL="0" marR="0" lvl="0" indent="0" algn="l" rtl="0">
              <a:spcBef>
                <a:spcPts val="640"/>
              </a:spcBef>
              <a:spcAft>
                <a:spcPts val="0"/>
              </a:spcAft>
              <a:buClr>
                <a:schemeClr val="dk1"/>
              </a:buClr>
              <a:buSzPct val="25000"/>
              <a:buFont typeface="Calibri"/>
              <a:buNone/>
            </a:pPr>
            <a:endParaRPr sz="3200" b="0" i="0" u="none" strike="noStrike" cap="none" dirty="0">
              <a:solidFill>
                <a:schemeClr val="dk1"/>
              </a:solidFill>
              <a:latin typeface="Calibri"/>
              <a:ea typeface="Calibri"/>
              <a:cs typeface="Calibri"/>
              <a:sym typeface="Calibri"/>
            </a:endParaRPr>
          </a:p>
        </p:txBody>
      </p:sp>
      <p:sp>
        <p:nvSpPr>
          <p:cNvPr id="936" name="Shape 936"/>
          <p:cNvSpPr/>
          <p:nvPr/>
        </p:nvSpPr>
        <p:spPr>
          <a:xfrm>
            <a:off x="764753" y="3050153"/>
            <a:ext cx="2813892" cy="1125557"/>
          </a:xfrm>
          <a:prstGeom prst="chevron">
            <a:avLst>
              <a:gd name="adj" fmla="val 50000"/>
            </a:avLst>
          </a:prstGeom>
          <a:gradFill>
            <a:gsLst>
              <a:gs pos="0">
                <a:srgbClr val="2D5C97"/>
              </a:gs>
              <a:gs pos="80000">
                <a:srgbClr val="3C7AC5"/>
              </a:gs>
              <a:gs pos="100000">
                <a:srgbClr val="397BC9"/>
              </a:gs>
            </a:gsLst>
            <a:lin ang="16200000" scaled="0"/>
          </a:gra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7" name="Shape 937"/>
          <p:cNvSpPr txBox="1"/>
          <p:nvPr/>
        </p:nvSpPr>
        <p:spPr>
          <a:xfrm>
            <a:off x="1327532" y="3050153"/>
            <a:ext cx="1688335" cy="1125557"/>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dirty="0">
                <a:solidFill>
                  <a:schemeClr val="lt1"/>
                </a:solidFill>
                <a:latin typeface="Arial"/>
                <a:ea typeface="Arial"/>
                <a:cs typeface="Arial"/>
                <a:sym typeface="Arial"/>
              </a:rPr>
              <a:t>Spin up Jenkins in a Docker Container</a:t>
            </a:r>
          </a:p>
        </p:txBody>
      </p:sp>
      <p:sp>
        <p:nvSpPr>
          <p:cNvPr id="938" name="Shape 938"/>
          <p:cNvSpPr/>
          <p:nvPr/>
        </p:nvSpPr>
        <p:spPr>
          <a:xfrm>
            <a:off x="764753" y="4333288"/>
            <a:ext cx="2813892" cy="1125557"/>
          </a:xfrm>
          <a:prstGeom prst="chevron">
            <a:avLst>
              <a:gd name="adj" fmla="val 50000"/>
            </a:avLst>
          </a:prstGeom>
          <a:gradFill>
            <a:gsLst>
              <a:gs pos="0">
                <a:srgbClr val="2D5C97"/>
              </a:gs>
              <a:gs pos="80000">
                <a:srgbClr val="3C7AC5"/>
              </a:gs>
              <a:gs pos="100000">
                <a:srgbClr val="397BC9"/>
              </a:gs>
            </a:gsLst>
            <a:lin ang="16200000" scaled="0"/>
          </a:gra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9" name="Shape 939"/>
          <p:cNvSpPr txBox="1"/>
          <p:nvPr/>
        </p:nvSpPr>
        <p:spPr>
          <a:xfrm>
            <a:off x="1063475" y="4333300"/>
            <a:ext cx="2069400" cy="1125600"/>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dirty="0">
                <a:solidFill>
                  <a:schemeClr val="lt1"/>
                </a:solidFill>
                <a:latin typeface="Arial"/>
                <a:ea typeface="Arial"/>
                <a:cs typeface="Arial"/>
                <a:sym typeface="Arial"/>
              </a:rPr>
              <a:t>Enable Jenkins to create other containers on the Docker Host computer</a:t>
            </a:r>
          </a:p>
        </p:txBody>
      </p:sp>
      <p:pic>
        <p:nvPicPr>
          <p:cNvPr id="940" name="Shape 940"/>
          <p:cNvPicPr preferRelativeResize="0"/>
          <p:nvPr/>
        </p:nvPicPr>
        <p:blipFill rotWithShape="1">
          <a:blip r:embed="rId3">
            <a:alphaModFix/>
          </a:blip>
          <a:srcRect/>
          <a:stretch/>
        </p:blipFill>
        <p:spPr>
          <a:xfrm>
            <a:off x="5486400" y="3048785"/>
            <a:ext cx="2985879" cy="2166936"/>
          </a:xfrm>
          <a:prstGeom prst="rect">
            <a:avLst/>
          </a:prstGeom>
          <a:noFill/>
          <a:ln>
            <a:noFill/>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How to run a ‘Host’ Docker command inside a ‘Client’ Docker container?</a:t>
            </a:r>
          </a:p>
        </p:txBody>
      </p:sp>
      <p:sp>
        <p:nvSpPr>
          <p:cNvPr id="946" name="Shape 946"/>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Mount a Docker socket</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Issuing a Docker run command with the Docker socket will enable you to manage host containers from within the client container</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‘docker run –v /</a:t>
            </a:r>
            <a:r>
              <a:rPr lang="en-US" sz="2800" b="0" i="0" u="none" strike="noStrike" cap="none" dirty="0" err="1">
                <a:solidFill>
                  <a:schemeClr val="dk1"/>
                </a:solidFill>
                <a:latin typeface="Calibri"/>
                <a:ea typeface="Calibri"/>
                <a:cs typeface="Calibri"/>
                <a:sym typeface="Calibri"/>
              </a:rPr>
              <a:t>var</a:t>
            </a:r>
            <a:r>
              <a:rPr lang="en-US" sz="2800" b="0" i="0" u="none" strike="noStrike" cap="none" dirty="0">
                <a:solidFill>
                  <a:schemeClr val="dk1"/>
                </a:solidFill>
                <a:latin typeface="Calibri"/>
                <a:ea typeface="Calibri"/>
                <a:cs typeface="Calibri"/>
                <a:sym typeface="Calibri"/>
              </a:rPr>
              <a:t>/run/</a:t>
            </a:r>
            <a:r>
              <a:rPr lang="en-US" sz="2800" b="0" i="0" u="none" strike="noStrike" cap="none" dirty="0" err="1">
                <a:solidFill>
                  <a:schemeClr val="dk1"/>
                </a:solidFill>
                <a:latin typeface="Calibri"/>
                <a:ea typeface="Calibri"/>
                <a:cs typeface="Calibri"/>
                <a:sym typeface="Calibri"/>
              </a:rPr>
              <a:t>docker.sock</a:t>
            </a:r>
            <a:r>
              <a:rPr lang="en-US" sz="2800" b="0" i="0" u="none" strike="noStrike" cap="none" dirty="0">
                <a:solidFill>
                  <a:schemeClr val="dk1"/>
                </a:solidFill>
                <a:latin typeface="Calibri"/>
                <a:ea typeface="Calibri"/>
                <a:cs typeface="Calibri"/>
                <a:sym typeface="Calibri"/>
              </a:rPr>
              <a:t>:/</a:t>
            </a:r>
            <a:r>
              <a:rPr lang="en-US" sz="2800" b="0" i="0" u="none" strike="noStrike" cap="none" dirty="0" err="1">
                <a:solidFill>
                  <a:schemeClr val="dk1"/>
                </a:solidFill>
                <a:latin typeface="Calibri"/>
                <a:ea typeface="Calibri"/>
                <a:cs typeface="Calibri"/>
                <a:sym typeface="Calibri"/>
              </a:rPr>
              <a:t>var</a:t>
            </a:r>
            <a:r>
              <a:rPr lang="en-US" sz="2800" b="0" i="0" u="none" strike="noStrike" cap="none" dirty="0">
                <a:solidFill>
                  <a:schemeClr val="dk1"/>
                </a:solidFill>
                <a:latin typeface="Calibri"/>
                <a:ea typeface="Calibri"/>
                <a:cs typeface="Calibri"/>
                <a:sym typeface="Calibri"/>
              </a:rPr>
              <a:t>/run/</a:t>
            </a:r>
            <a:r>
              <a:rPr lang="en-US" sz="2800" b="0" i="0" u="none" strike="noStrike" cap="none" dirty="0" err="1">
                <a:solidFill>
                  <a:schemeClr val="dk1"/>
                </a:solidFill>
                <a:latin typeface="Calibri"/>
                <a:ea typeface="Calibri"/>
                <a:cs typeface="Calibri"/>
                <a:sym typeface="Calibri"/>
              </a:rPr>
              <a:t>docker.sock</a:t>
            </a:r>
            <a:r>
              <a:rPr lang="en-US" sz="2800" b="0" i="0" u="none" strike="noStrike" cap="none" dirty="0">
                <a:solidFill>
                  <a:schemeClr val="dk1"/>
                </a:solidFill>
                <a:latin typeface="Calibri"/>
                <a:ea typeface="Calibri"/>
                <a:cs typeface="Calibri"/>
                <a:sym typeface="Calibri"/>
              </a:rPr>
              <a:t>’</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Shape 95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1, Jenkins Exercise in Docker Tutorials</a:t>
            </a:r>
          </a:p>
          <a:p>
            <a:pPr marL="0" lvl="0" indent="0" rtl="0">
              <a:spcBef>
                <a:spcPts val="0"/>
              </a:spcBef>
              <a:buNone/>
            </a:pPr>
            <a:endParaRPr sz="1800" dirty="0"/>
          </a:p>
          <a:p>
            <a:pPr marL="0" lvl="0" indent="0" rtl="0">
              <a:spcBef>
                <a:spcPts val="0"/>
              </a:spcBef>
              <a:buNone/>
            </a:pPr>
            <a:r>
              <a:rPr lang="en-US" sz="1800" dirty="0"/>
              <a:t>This assignment is to set up a </a:t>
            </a:r>
            <a:r>
              <a:rPr lang="en-US" sz="1800" dirty="0" err="1"/>
              <a:t>dockerfile</a:t>
            </a:r>
            <a:r>
              <a:rPr lang="en-US" sz="1800" dirty="0"/>
              <a:t> that uses an official Jenkins image from  Docker Hub, build an image with that image as a starting point, run a Jenkins container using the new image, and successfully get a Docker Hello world container running on the host but orchestrated from Jenkins in the container. </a:t>
            </a:r>
          </a:p>
          <a:p>
            <a:pPr marL="0" lvl="0" indent="0" rtl="0">
              <a:spcBef>
                <a:spcPts val="0"/>
              </a:spcBef>
              <a:buNone/>
            </a:pPr>
            <a:endParaRPr sz="1800" dirty="0"/>
          </a:p>
          <a:p>
            <a:pPr marL="0" lvl="0" indent="0" rtl="0">
              <a:spcBef>
                <a:spcPts val="0"/>
              </a:spcBef>
              <a:buNone/>
            </a:pPr>
            <a:r>
              <a:rPr lang="en-US" sz="1800" dirty="0"/>
              <a:t>This exercise will help you practice Docker volume syntax as well as configure a client container (our Jenkins container) such that it can make calls to its host Docker engine.</a:t>
            </a:r>
          </a:p>
          <a:p>
            <a:pPr marL="0" lvl="0" indent="0" rtl="0">
              <a:spcBef>
                <a:spcPts val="0"/>
              </a:spcBef>
              <a:buNone/>
            </a:pPr>
            <a:endParaRPr sz="1800" dirty="0"/>
          </a:p>
          <a:p>
            <a:pPr marL="0" lvl="0" indent="0" rtl="0">
              <a:spcBef>
                <a:spcPts val="0"/>
              </a:spcBef>
              <a:buNone/>
            </a:pPr>
            <a:r>
              <a:rPr lang="en-US" sz="1800" dirty="0"/>
              <a:t>Estimated time to complete: 20-30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https://github.com/papaludwig/docker-tutorials/tree/master/jenkins</a:t>
            </a:r>
            <a:r>
              <a:rPr lang="en-US" sz="1800" dirty="0"/>
              <a:t> </a:t>
            </a:r>
          </a:p>
        </p:txBody>
      </p:sp>
      <p:sp>
        <p:nvSpPr>
          <p:cNvPr id="952" name="Shape 95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1</a:t>
            </a:r>
          </a:p>
          <a:p>
            <a:pPr lvl="0" algn="l" rtl="0">
              <a:spcBef>
                <a:spcPts val="0"/>
              </a:spcBef>
              <a:buNone/>
            </a:pPr>
            <a:endParaRPr sz="4000" dirty="0">
              <a:solidFill>
                <a:srgbClr val="E36C09"/>
              </a:solidFill>
            </a:endParaRPr>
          </a:p>
        </p:txBody>
      </p:sp>
      <p:grpSp>
        <p:nvGrpSpPr>
          <p:cNvPr id="953" name="Shape 953"/>
          <p:cNvGrpSpPr/>
          <p:nvPr/>
        </p:nvGrpSpPr>
        <p:grpSpPr>
          <a:xfrm>
            <a:off x="152400" y="762000"/>
            <a:ext cx="4572000" cy="1066800"/>
            <a:chOff x="457200" y="2971800"/>
            <a:chExt cx="4572000" cy="1066800"/>
          </a:xfrm>
        </p:grpSpPr>
        <p:pic>
          <p:nvPicPr>
            <p:cNvPr id="954" name="Shape 95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55" name="Shape 95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56" name="Shape 95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57" name="Shape 95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Shape 96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Sharing Persistent Volumes</a:t>
            </a:r>
          </a:p>
        </p:txBody>
      </p:sp>
      <p:pic>
        <p:nvPicPr>
          <p:cNvPr id="963" name="Shape 963"/>
          <p:cNvPicPr preferRelativeResize="0"/>
          <p:nvPr/>
        </p:nvPicPr>
        <p:blipFill rotWithShape="1">
          <a:blip r:embed="rId3">
            <a:alphaModFix/>
          </a:blip>
          <a:srcRect/>
          <a:stretch/>
        </p:blipFill>
        <p:spPr>
          <a:xfrm>
            <a:off x="27495" y="5040669"/>
            <a:ext cx="9144000" cy="632155"/>
          </a:xfrm>
          <a:prstGeom prst="rect">
            <a:avLst/>
          </a:prstGeom>
          <a:noFill/>
          <a:ln>
            <a:noFill/>
          </a:ln>
        </p:spPr>
      </p:pic>
      <p:pic>
        <p:nvPicPr>
          <p:cNvPr id="964" name="Shape 964"/>
          <p:cNvPicPr preferRelativeResize="0"/>
          <p:nvPr/>
        </p:nvPicPr>
        <p:blipFill rotWithShape="1">
          <a:blip r:embed="rId4">
            <a:alphaModFix/>
          </a:blip>
          <a:srcRect/>
          <a:stretch/>
        </p:blipFill>
        <p:spPr>
          <a:xfrm>
            <a:off x="9426" y="4157010"/>
            <a:ext cx="9144000" cy="508496"/>
          </a:xfrm>
          <a:prstGeom prst="rect">
            <a:avLst/>
          </a:prstGeom>
          <a:noFill/>
          <a:ln>
            <a:noFill/>
          </a:ln>
        </p:spPr>
      </p:pic>
      <p:pic>
        <p:nvPicPr>
          <p:cNvPr id="965" name="Shape 965"/>
          <p:cNvPicPr preferRelativeResize="0"/>
          <p:nvPr/>
        </p:nvPicPr>
        <p:blipFill rotWithShape="1">
          <a:blip r:embed="rId5">
            <a:alphaModFix/>
          </a:blip>
          <a:srcRect/>
          <a:stretch/>
        </p:blipFill>
        <p:spPr>
          <a:xfrm>
            <a:off x="27495" y="1295400"/>
            <a:ext cx="9144000" cy="776795"/>
          </a:xfrm>
          <a:prstGeom prst="rect">
            <a:avLst/>
          </a:prstGeom>
          <a:noFill/>
          <a:ln>
            <a:noFill/>
          </a:ln>
        </p:spPr>
      </p:pic>
      <p:pic>
        <p:nvPicPr>
          <p:cNvPr id="966" name="Shape 966"/>
          <p:cNvPicPr preferRelativeResize="0"/>
          <p:nvPr/>
        </p:nvPicPr>
        <p:blipFill rotWithShape="1">
          <a:blip r:embed="rId6">
            <a:alphaModFix/>
          </a:blip>
          <a:srcRect/>
          <a:stretch/>
        </p:blipFill>
        <p:spPr>
          <a:xfrm>
            <a:off x="27495" y="2417506"/>
            <a:ext cx="9144000" cy="136434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2, Shared Volumes Exercise in Docker workshop </a:t>
            </a:r>
          </a:p>
          <a:p>
            <a:pPr marL="0" lvl="0" indent="0" rtl="0">
              <a:spcBef>
                <a:spcPts val="0"/>
              </a:spcBef>
              <a:buNone/>
            </a:pPr>
            <a:endParaRPr sz="1800" dirty="0"/>
          </a:p>
          <a:p>
            <a:pPr marL="0" lvl="0" indent="0" rtl="0">
              <a:spcBef>
                <a:spcPts val="0"/>
              </a:spcBef>
              <a:buNone/>
            </a:pPr>
            <a:r>
              <a:rPr lang="en-US" sz="1800" dirty="0"/>
              <a:t>The second assignment is to successfully share a persistent storage volume between two different Jenkins containers. Simulate the scenario of restoring your Jenkins state after a failure of the first container using the storage volume. </a:t>
            </a:r>
          </a:p>
          <a:p>
            <a:pPr marL="0" lvl="0" indent="0" rtl="0">
              <a:spcBef>
                <a:spcPts val="0"/>
              </a:spcBef>
              <a:buNone/>
            </a:pPr>
            <a:endParaRPr sz="1800" dirty="0"/>
          </a:p>
          <a:p>
            <a:pPr marL="0" lvl="0" indent="0" rtl="0">
              <a:spcBef>
                <a:spcPts val="0"/>
              </a:spcBef>
              <a:buNone/>
            </a:pPr>
            <a:r>
              <a:rPr lang="en-US" sz="1800" dirty="0"/>
              <a:t>This exercise of sharing volumes could be extended to some simple open source databases as well.</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https://github.com/papaludwig/docker-tutorials/tree/master/sharedvolume</a:t>
            </a:r>
            <a:r>
              <a:rPr lang="en-US" sz="1800" dirty="0"/>
              <a:t> </a:t>
            </a:r>
          </a:p>
        </p:txBody>
      </p:sp>
      <p:sp>
        <p:nvSpPr>
          <p:cNvPr id="972" name="Shape 97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2</a:t>
            </a:r>
          </a:p>
          <a:p>
            <a:pPr lvl="0" algn="l" rtl="0">
              <a:spcBef>
                <a:spcPts val="0"/>
              </a:spcBef>
              <a:buNone/>
            </a:pPr>
            <a:endParaRPr sz="4000" dirty="0">
              <a:solidFill>
                <a:srgbClr val="E36C09"/>
              </a:solidFill>
            </a:endParaRPr>
          </a:p>
        </p:txBody>
      </p:sp>
      <p:grpSp>
        <p:nvGrpSpPr>
          <p:cNvPr id="973" name="Shape 973"/>
          <p:cNvGrpSpPr/>
          <p:nvPr/>
        </p:nvGrpSpPr>
        <p:grpSpPr>
          <a:xfrm>
            <a:off x="152400" y="762000"/>
            <a:ext cx="4572000" cy="1066800"/>
            <a:chOff x="457200" y="2971800"/>
            <a:chExt cx="4572000" cy="1066800"/>
          </a:xfrm>
        </p:grpSpPr>
        <p:pic>
          <p:nvPicPr>
            <p:cNvPr id="974" name="Shape 97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75" name="Shape 97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76" name="Shape 97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77" name="Shape 97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Shape 982"/>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Part 3, Set up a Continuous Integration example.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Get a three-stage continuous integration pipeline working within your Jenkins container. This may involve installing additional plugins to your Jenkins instance (automate within your </a:t>
            </a:r>
            <a:r>
              <a:rPr lang="en-US" sz="1800" dirty="0" err="1">
                <a:latin typeface="Arial"/>
                <a:ea typeface="Arial"/>
                <a:cs typeface="Arial"/>
                <a:sym typeface="Arial"/>
              </a:rPr>
              <a:t>dockerfile</a:t>
            </a:r>
            <a:r>
              <a:rPr lang="en-US" sz="1800" dirty="0">
                <a:latin typeface="Arial"/>
                <a:ea typeface="Arial"/>
                <a:cs typeface="Arial"/>
                <a:sym typeface="Arial"/>
              </a:rPr>
              <a:t>) and adjusting the permissions on the Docker run command.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Estimated time to complete: 20-30 min</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Solution:</a:t>
            </a:r>
          </a:p>
          <a:p>
            <a:pPr marL="0" lvl="0" indent="0" rtl="0">
              <a:spcBef>
                <a:spcPts val="0"/>
              </a:spcBef>
              <a:buNone/>
            </a:pPr>
            <a:r>
              <a:rPr lang="en-US" sz="1800" u="sng" dirty="0">
                <a:solidFill>
                  <a:schemeClr val="hlink"/>
                </a:solidFill>
                <a:latin typeface="Arial"/>
                <a:ea typeface="Arial"/>
                <a:cs typeface="Arial"/>
                <a:sym typeface="Arial"/>
                <a:hlinkClick r:id="rId3"/>
              </a:rPr>
              <a:t>https://github.com/papaludwig/docker-tutorials/tree/master/ciexample</a:t>
            </a:r>
          </a:p>
        </p:txBody>
      </p:sp>
      <p:sp>
        <p:nvSpPr>
          <p:cNvPr id="983" name="Shape 98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3</a:t>
            </a:r>
          </a:p>
          <a:p>
            <a:pPr lvl="0" algn="l" rtl="0">
              <a:spcBef>
                <a:spcPts val="0"/>
              </a:spcBef>
              <a:buNone/>
            </a:pPr>
            <a:endParaRPr sz="4000" dirty="0">
              <a:solidFill>
                <a:srgbClr val="E36C09"/>
              </a:solidFill>
            </a:endParaRPr>
          </a:p>
        </p:txBody>
      </p:sp>
      <p:grpSp>
        <p:nvGrpSpPr>
          <p:cNvPr id="984" name="Shape 984"/>
          <p:cNvGrpSpPr/>
          <p:nvPr/>
        </p:nvGrpSpPr>
        <p:grpSpPr>
          <a:xfrm>
            <a:off x="152400" y="762000"/>
            <a:ext cx="4572000" cy="1066800"/>
            <a:chOff x="457200" y="2971800"/>
            <a:chExt cx="4572000" cy="1066800"/>
          </a:xfrm>
        </p:grpSpPr>
        <p:pic>
          <p:nvPicPr>
            <p:cNvPr id="985" name="Shape 985"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86" name="Shape 986"/>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87" name="Shape 987"/>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88" name="Shape 988"/>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4, Call Continuous Integration Container from Docker Compose</a:t>
            </a:r>
          </a:p>
          <a:p>
            <a:pPr marL="0" lvl="0" indent="0" rtl="0">
              <a:spcBef>
                <a:spcPts val="0"/>
              </a:spcBef>
              <a:buNone/>
            </a:pPr>
            <a:endParaRPr sz="1800" dirty="0"/>
          </a:p>
          <a:p>
            <a:pPr marL="0" lvl="0" indent="0" rtl="0">
              <a:spcBef>
                <a:spcPts val="0"/>
              </a:spcBef>
              <a:buNone/>
            </a:pPr>
            <a:r>
              <a:rPr lang="en-US" sz="1800" dirty="0"/>
              <a:t>Take the working code from Part 3 and summarize it with a call to Docker Compose. Docker Compose is a much more convenient interface and scales better when multiple containers must be invoked. </a:t>
            </a:r>
          </a:p>
          <a:p>
            <a:pPr marL="0" lvl="0" indent="0" rtl="0">
              <a:spcBef>
                <a:spcPts val="0"/>
              </a:spcBef>
              <a:buNone/>
            </a:pPr>
            <a:endParaRPr sz="1800" dirty="0"/>
          </a:p>
          <a:p>
            <a:pPr marL="0" lvl="0" indent="0" rtl="0">
              <a:spcBef>
                <a:spcPts val="0"/>
              </a:spcBef>
              <a:buNone/>
            </a:pPr>
            <a:r>
              <a:rPr lang="en-US" sz="1800" dirty="0"/>
              <a:t>Bonus: Configure Jenkins container to skip setup workflow</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https://github.com/papaludwig/docker-tutorials/tree/master/compose</a:t>
            </a:r>
            <a:r>
              <a:rPr lang="en-US" sz="1800" dirty="0"/>
              <a:t> </a:t>
            </a:r>
          </a:p>
        </p:txBody>
      </p:sp>
      <p:sp>
        <p:nvSpPr>
          <p:cNvPr id="994" name="Shape 99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4</a:t>
            </a:r>
          </a:p>
          <a:p>
            <a:pPr lvl="0" algn="l" rtl="0">
              <a:spcBef>
                <a:spcPts val="0"/>
              </a:spcBef>
              <a:buNone/>
            </a:pPr>
            <a:endParaRPr sz="4000" dirty="0">
              <a:solidFill>
                <a:srgbClr val="E36C09"/>
              </a:solidFill>
            </a:endParaRPr>
          </a:p>
        </p:txBody>
      </p:sp>
      <p:grpSp>
        <p:nvGrpSpPr>
          <p:cNvPr id="995" name="Shape 995"/>
          <p:cNvGrpSpPr/>
          <p:nvPr/>
        </p:nvGrpSpPr>
        <p:grpSpPr>
          <a:xfrm>
            <a:off x="152400" y="762000"/>
            <a:ext cx="4572000" cy="1066800"/>
            <a:chOff x="457200" y="2971800"/>
            <a:chExt cx="4572000" cy="1066800"/>
          </a:xfrm>
        </p:grpSpPr>
        <p:pic>
          <p:nvPicPr>
            <p:cNvPr id="996" name="Shape 996"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97" name="Shape 99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98" name="Shape 99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99" name="Shape 99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Mischa Taylor </a:t>
            </a:r>
          </a:p>
        </p:txBody>
      </p:sp>
      <p:sp>
        <p:nvSpPr>
          <p:cNvPr id="1006" name="Shape 1006">
            <a:hlinkClick r:id="rId3"/>
          </p:cNvPr>
          <p:cNvSpPr txBox="1"/>
          <p:nvPr/>
        </p:nvSpPr>
        <p:spPr>
          <a:xfrm>
            <a:off x="1941491" y="5350903"/>
            <a:ext cx="6857302" cy="3404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a:solidFill>
                  <a:schemeClr val="dk1"/>
                </a:solidFill>
                <a:latin typeface="Proxima Nova"/>
                <a:ea typeface="Proxima Nova"/>
                <a:cs typeface="Proxima Nova"/>
                <a:sym typeface="Proxima Nova"/>
              </a:rPr>
              <a:t>Link to Blog: Survey of Test Kitchen Providers</a:t>
            </a:r>
          </a:p>
          <a:p>
            <a:pPr marL="0" marR="0" lvl="0" indent="0" algn="r" rtl="0">
              <a:spcBef>
                <a:spcPts val="270"/>
              </a:spcBef>
              <a:spcAft>
                <a:spcPts val="0"/>
              </a:spcAft>
              <a:buClr>
                <a:schemeClr val="dk1"/>
              </a:buClr>
              <a:buSzPct val="25000"/>
              <a:buFont typeface="Arial"/>
              <a:buNone/>
            </a:pPr>
            <a:r>
              <a:rPr lang="en-US" sz="1350" b="0" i="0" u="sng">
                <a:solidFill>
                  <a:schemeClr val="hlink"/>
                </a:solidFill>
                <a:latin typeface="Proxima Nova"/>
                <a:ea typeface="Proxima Nova"/>
                <a:cs typeface="Proxima Nova"/>
                <a:sym typeface="Proxima Nova"/>
                <a:hlinkClick r:id="rId4"/>
              </a:rPr>
              <a:t>http://bit.ly/2a56kS2</a:t>
            </a:r>
          </a:p>
        </p:txBody>
      </p:sp>
      <p:pic>
        <p:nvPicPr>
          <p:cNvPr id="1007" name="Shape 1007" descr="https://lh6.googleusercontent.com/J89uMCoZldr2F7U05nyGyNzRabK9HUqhd7gvcCdLZ9AJWHHbof22U5tfGoNSWI5vEe6vgq47woxvEBqK8UMKcwdlMpfls5yXOWWT723dWuEwIfLPMZ-Jvqti36zXoomS18wyM3kN2dc"/>
          <p:cNvPicPr preferRelativeResize="0"/>
          <p:nvPr/>
        </p:nvPicPr>
        <p:blipFill rotWithShape="1">
          <a:blip r:embed="rId5">
            <a:alphaModFix/>
          </a:blip>
          <a:srcRect/>
          <a:stretch/>
        </p:blipFill>
        <p:spPr>
          <a:xfrm>
            <a:off x="309810" y="1901686"/>
            <a:ext cx="4505827" cy="3054626"/>
          </a:xfrm>
          <a:prstGeom prst="rect">
            <a:avLst/>
          </a:prstGeom>
          <a:noFill/>
          <a:ln>
            <a:noFill/>
          </a:ln>
        </p:spPr>
      </p:pic>
      <p:pic>
        <p:nvPicPr>
          <p:cNvPr id="1008" name="Shape 1008" descr="https://lh4.googleusercontent.com/L7i3wYw2KABL17IbFCCk4mvmgnLXSktq0f0YlYixBD4_9DIwAl5KXhdY1_1Js2vZFGN1GWnyQP6GlQ5doZeIFavTqeTVkuIN5AkhOxmZGwn02RkrNheuhbajZZTBCN0kRhGGFLDVgXU"/>
          <p:cNvPicPr preferRelativeResize="0"/>
          <p:nvPr/>
        </p:nvPicPr>
        <p:blipFill rotWithShape="1">
          <a:blip r:embed="rId6">
            <a:alphaModFix/>
          </a:blip>
          <a:srcRect/>
          <a:stretch/>
        </p:blipFill>
        <p:spPr>
          <a:xfrm>
            <a:off x="5023462" y="1966051"/>
            <a:ext cx="3715173" cy="2990261"/>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Containers as a Solution</a:t>
            </a:r>
          </a:p>
        </p:txBody>
      </p:sp>
      <p:pic>
        <p:nvPicPr>
          <p:cNvPr id="208" name="Shape 208"/>
          <p:cNvPicPr preferRelativeResize="0">
            <a:picLocks noGrp="1"/>
          </p:cNvPicPr>
          <p:nvPr>
            <p:ph type="body" idx="1"/>
          </p:nvPr>
        </p:nvPicPr>
        <p:blipFill rotWithShape="1">
          <a:blip r:embed="rId3">
            <a:alphaModFix/>
          </a:blip>
          <a:srcRect/>
          <a:stretch/>
        </p:blipFill>
        <p:spPr>
          <a:xfrm>
            <a:off x="457200" y="1981200"/>
            <a:ext cx="8229600" cy="3456781"/>
          </a:xfrm>
          <a:prstGeom prst="rect">
            <a:avLst/>
          </a:prstGeom>
          <a:noFill/>
          <a:ln>
            <a:noFill/>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Rancher</a:t>
            </a:r>
          </a:p>
        </p:txBody>
      </p:sp>
      <p:sp>
        <p:nvSpPr>
          <p:cNvPr id="1015" name="Shape 1015"/>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Docker-based Build Pipelines</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http://bit.ly/2aHtu0K</a:t>
            </a:r>
          </a:p>
        </p:txBody>
      </p:sp>
      <p:pic>
        <p:nvPicPr>
          <p:cNvPr id="1016" name="Shape 1016" descr="https://lh6.googleusercontent.com/1j9zxfFgKpXNIyQJ8nz4NpVrcv7elBjn51WxyeXOt5Mq6YjSv4JOtoXgBJzcM8xLQOSYwrobsap3qXpouhcx5n9YoeDX_9nunq51ZyJ1uHZTfGsfZZ6zHFT7Jp7VZ7L-5-qL7h5juUM"/>
          <p:cNvPicPr preferRelativeResize="0"/>
          <p:nvPr/>
        </p:nvPicPr>
        <p:blipFill rotWithShape="1">
          <a:blip r:embed="rId4">
            <a:alphaModFix/>
          </a:blip>
          <a:srcRect/>
          <a:stretch/>
        </p:blipFill>
        <p:spPr>
          <a:xfrm>
            <a:off x="1876926" y="1592179"/>
            <a:ext cx="5390146" cy="3673641"/>
          </a:xfrm>
          <a:prstGeom prst="rect">
            <a:avLst/>
          </a:prstGeom>
          <a:noFill/>
          <a:ln>
            <a:noFill/>
          </a:ln>
        </p:spPr>
      </p:pic>
      <p:pic>
        <p:nvPicPr>
          <p:cNvPr id="1017" name="Shape 1017"/>
          <p:cNvPicPr preferRelativeResize="0"/>
          <p:nvPr/>
        </p:nvPicPr>
        <p:blipFill rotWithShape="1">
          <a:blip r:embed="rId5">
            <a:alphaModFix/>
          </a:blip>
          <a:srcRect/>
          <a:stretch/>
        </p:blipFill>
        <p:spPr>
          <a:xfrm>
            <a:off x="7303167" y="1002112"/>
            <a:ext cx="1731334" cy="1038801"/>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Shape 1023"/>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Robert Greiner</a:t>
            </a:r>
          </a:p>
        </p:txBody>
      </p:sp>
      <p:sp>
        <p:nvSpPr>
          <p:cNvPr id="1024" name="Shape 1024"/>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Continuous Integration with Docker</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http://bit.ly/2aeA1io</a:t>
            </a:r>
          </a:p>
        </p:txBody>
      </p:sp>
      <p:pic>
        <p:nvPicPr>
          <p:cNvPr id="1025" name="Shape 1025"/>
          <p:cNvPicPr preferRelativeResize="0"/>
          <p:nvPr/>
        </p:nvPicPr>
        <p:blipFill rotWithShape="1">
          <a:blip r:embed="rId4">
            <a:alphaModFix/>
          </a:blip>
          <a:srcRect/>
          <a:stretch/>
        </p:blipFill>
        <p:spPr>
          <a:xfrm>
            <a:off x="1199063" y="1688369"/>
            <a:ext cx="6745872" cy="3792994"/>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Shape 1031"/>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Vallard</a:t>
            </a:r>
          </a:p>
        </p:txBody>
      </p:sp>
      <p:sp>
        <p:nvSpPr>
          <p:cNvPr id="1032" name="Shape 1032"/>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a:solidFill>
                  <a:schemeClr val="dk1"/>
                </a:solidFill>
                <a:latin typeface="Proxima Nova"/>
                <a:ea typeface="Proxima Nova"/>
                <a:cs typeface="Proxima Nova"/>
                <a:sym typeface="Proxima Nova"/>
              </a:rPr>
              <a:t>Link to Blog: Continuous Delivery of a Simple Web Application</a:t>
            </a:r>
          </a:p>
          <a:p>
            <a:pPr marL="0" marR="0" lvl="0" indent="0" algn="r" rtl="0">
              <a:spcBef>
                <a:spcPts val="270"/>
              </a:spcBef>
              <a:spcAft>
                <a:spcPts val="0"/>
              </a:spcAft>
              <a:buClr>
                <a:schemeClr val="dk1"/>
              </a:buClr>
              <a:buSzPct val="25000"/>
              <a:buFont typeface="Arial"/>
              <a:buNone/>
            </a:pPr>
            <a:r>
              <a:rPr lang="en-US" sz="1350" b="0" i="0" u="sng">
                <a:solidFill>
                  <a:schemeClr val="hlink"/>
                </a:solidFill>
                <a:latin typeface="Proxima Nova"/>
                <a:ea typeface="Proxima Nova"/>
                <a:cs typeface="Proxima Nova"/>
                <a:sym typeface="Proxima Nova"/>
                <a:hlinkClick r:id="rId3"/>
              </a:rPr>
              <a:t>http://bit.ly/2asS8G3</a:t>
            </a:r>
          </a:p>
        </p:txBody>
      </p:sp>
      <p:pic>
        <p:nvPicPr>
          <p:cNvPr id="1033" name="Shape 1033"/>
          <p:cNvPicPr preferRelativeResize="0"/>
          <p:nvPr/>
        </p:nvPicPr>
        <p:blipFill rotWithShape="1">
          <a:blip r:embed="rId4">
            <a:alphaModFix/>
          </a:blip>
          <a:srcRect/>
          <a:stretch/>
        </p:blipFill>
        <p:spPr>
          <a:xfrm>
            <a:off x="716085" y="1747326"/>
            <a:ext cx="7711830" cy="3654299"/>
          </a:xfrm>
          <a:prstGeom prst="rect">
            <a:avLst/>
          </a:prstGeom>
          <a:noFill/>
          <a:ln>
            <a:noFill/>
          </a:ln>
        </p:spPr>
      </p:pic>
    </p:spTree>
  </p:cSld>
  <p:clrMapOvr>
    <a:masterClrMapping/>
  </p:clrMapOvr>
  <p:transition spd="slow">
    <p:push/>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Shape 1038"/>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dirty="0">
                <a:solidFill>
                  <a:srgbClr val="4F6198"/>
                </a:solidFill>
                <a:latin typeface="Proxima Nova"/>
                <a:ea typeface="Proxima Nova"/>
                <a:cs typeface="Proxima Nova"/>
                <a:sym typeface="Proxima Nova"/>
              </a:rPr>
              <a:t>Docker Adoption &amp; Usage Data</a:t>
            </a:r>
          </a:p>
        </p:txBody>
      </p:sp>
      <p:pic>
        <p:nvPicPr>
          <p:cNvPr id="1039" name="Shape 1039"/>
          <p:cNvPicPr preferRelativeResize="0"/>
          <p:nvPr/>
        </p:nvPicPr>
        <p:blipFill rotWithShape="1">
          <a:blip r:embed="rId3">
            <a:alphaModFix/>
          </a:blip>
          <a:srcRect/>
          <a:stretch/>
        </p:blipFill>
        <p:spPr>
          <a:xfrm>
            <a:off x="660400" y="1511300"/>
            <a:ext cx="7802880" cy="3828287"/>
          </a:xfrm>
          <a:prstGeom prst="rect">
            <a:avLst/>
          </a:prstGeom>
          <a:noFill/>
          <a:ln>
            <a:noFill/>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err="1" smtClean="0">
                <a:solidFill>
                  <a:srgbClr val="0070C0"/>
                </a:solidFill>
                <a:latin typeface="Calibri"/>
                <a:ea typeface="Calibri"/>
                <a:cs typeface="Calibri"/>
                <a:sym typeface="Calibri"/>
              </a:rPr>
              <a:t>Kubernetes</a:t>
            </a:r>
            <a:endParaRPr lang="en-US" sz="6600" b="1" i="0" u="none" strike="noStrike" cap="none" dirty="0">
              <a:solidFill>
                <a:srgbClr val="0070C0"/>
              </a:solidFill>
              <a:latin typeface="Calibri"/>
              <a:ea typeface="Calibri"/>
              <a:cs typeface="Calibri"/>
              <a:sym typeface="Calibri"/>
            </a:endParaRPr>
          </a:p>
        </p:txBody>
      </p:sp>
      <p:cxnSp>
        <p:nvCxnSpPr>
          <p:cNvPr id="898" name="Shape 89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326539901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Advantages</a:t>
            </a:r>
            <a:endParaRPr lang="en-US" dirty="0"/>
          </a:p>
        </p:txBody>
      </p:sp>
      <p:sp>
        <p:nvSpPr>
          <p:cNvPr id="3" name="Content Placeholder 2"/>
          <p:cNvSpPr>
            <a:spLocks noGrp="1"/>
          </p:cNvSpPr>
          <p:nvPr>
            <p:ph idx="1"/>
          </p:nvPr>
        </p:nvSpPr>
        <p:spPr>
          <a:xfrm>
            <a:off x="628650" y="1524001"/>
            <a:ext cx="7677150" cy="2057399"/>
          </a:xfrm>
        </p:spPr>
        <p:txBody>
          <a:bodyPr>
            <a:normAutofit fontScale="85000" lnSpcReduction="20000"/>
          </a:bodyPr>
          <a:lstStyle/>
          <a:p>
            <a:r>
              <a:rPr lang="en-US" sz="2400" b="0" dirty="0" smtClean="0"/>
              <a:t>Portable</a:t>
            </a:r>
          </a:p>
          <a:p>
            <a:r>
              <a:rPr lang="en-US" sz="2400" b="0" dirty="0" smtClean="0"/>
              <a:t>Isolated</a:t>
            </a:r>
          </a:p>
          <a:p>
            <a:r>
              <a:rPr lang="en-US" sz="2400" b="0" dirty="0" smtClean="0"/>
              <a:t>Lighter footprint &amp; overhead (vs VMs)</a:t>
            </a:r>
          </a:p>
          <a:p>
            <a:r>
              <a:rPr lang="en-US" sz="2400" b="0" dirty="0" smtClean="0"/>
              <a:t>Simplify </a:t>
            </a:r>
            <a:r>
              <a:rPr lang="en-US" sz="2400" b="0" dirty="0" err="1" smtClean="0"/>
              <a:t>Devops</a:t>
            </a:r>
            <a:r>
              <a:rPr lang="en-US" sz="2400" b="0" dirty="0" smtClean="0"/>
              <a:t> practices</a:t>
            </a:r>
          </a:p>
          <a:p>
            <a:r>
              <a:rPr lang="en-US" sz="2400" b="0" dirty="0" smtClean="0"/>
              <a:t>Speed up Continuous Integration</a:t>
            </a:r>
          </a:p>
          <a:p>
            <a:r>
              <a:rPr lang="en-US" sz="2400" b="0" dirty="0" smtClean="0"/>
              <a:t>Empower </a:t>
            </a:r>
            <a:r>
              <a:rPr lang="en-US" sz="2400" b="0" dirty="0" err="1" smtClean="0"/>
              <a:t>Microservice</a:t>
            </a:r>
            <a:r>
              <a:rPr lang="en-US" sz="2400" b="0" dirty="0" smtClean="0"/>
              <a:t>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7636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multiple containers</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862322"/>
          </a:xfrm>
          <a:prstGeom prst="rect">
            <a:avLst/>
          </a:prstGeom>
          <a:noFill/>
        </p:spPr>
        <p:txBody>
          <a:bodyPr wrap="square" rtlCol="0">
            <a:spAutoFit/>
          </a:bodyPr>
          <a:lstStyle/>
          <a:p>
            <a:pPr marL="285750" indent="-285750">
              <a:buFont typeface="Arial" charset="0"/>
              <a:buChar char="•"/>
            </a:pPr>
            <a:endParaRPr lang="en-US" dirty="0" smtClean="0"/>
          </a:p>
          <a:p>
            <a:pPr marL="285750" indent="-285750">
              <a:buFont typeface="Arial" charset="0"/>
              <a:buChar char="•"/>
            </a:pPr>
            <a:r>
              <a:rPr lang="en-US" dirty="0" smtClean="0"/>
              <a:t>How to scale?</a:t>
            </a:r>
          </a:p>
          <a:p>
            <a:pPr marL="285750" indent="-285750">
              <a:buFont typeface="Arial" charset="0"/>
              <a:buChar char="•"/>
            </a:pPr>
            <a:r>
              <a:rPr lang="en-US" dirty="0" smtClean="0"/>
              <a:t>Once I scale, where are they?</a:t>
            </a:r>
          </a:p>
          <a:p>
            <a:pPr marL="285750" indent="-285750">
              <a:buFont typeface="Arial" charset="0"/>
              <a:buChar char="•"/>
            </a:pPr>
            <a:r>
              <a:rPr lang="en-US" dirty="0" smtClean="0"/>
              <a:t>How do my containers find each other?</a:t>
            </a:r>
          </a:p>
          <a:p>
            <a:pPr marL="285750" indent="-285750">
              <a:buFont typeface="Arial" charset="0"/>
              <a:buChar char="•"/>
            </a:pPr>
            <a:r>
              <a:rPr lang="en-US" dirty="0" smtClean="0"/>
              <a:t>How should I manage port conflicts?</a:t>
            </a:r>
          </a:p>
          <a:p>
            <a:pPr marL="285750" indent="-285750">
              <a:buFont typeface="Arial" charset="0"/>
              <a:buChar char="•"/>
            </a:pPr>
            <a:r>
              <a:rPr lang="en-US" dirty="0" smtClean="0"/>
              <a:t>What if a host fails?</a:t>
            </a:r>
          </a:p>
          <a:p>
            <a:pPr marL="285750" indent="-285750">
              <a:buFont typeface="Arial" charset="0"/>
              <a:buChar char="•"/>
            </a:pPr>
            <a:r>
              <a:rPr lang="en-US" dirty="0" smtClean="0"/>
              <a:t>How to update them? Health checks?</a:t>
            </a:r>
          </a:p>
          <a:p>
            <a:pPr marL="285750" indent="-285750">
              <a:buFont typeface="Arial" charset="0"/>
              <a:buChar char="•"/>
            </a:pPr>
            <a:r>
              <a:rPr lang="en-US" dirty="0" smtClean="0"/>
              <a:t>How will I track their logs?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81950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Orchestration Tools</a:t>
            </a:r>
            <a:endParaRPr lang="en-US" dirty="0"/>
          </a:p>
        </p:txBody>
      </p:sp>
      <p:sp>
        <p:nvSpPr>
          <p:cNvPr id="3" name="Content Placeholder 2"/>
          <p:cNvSpPr>
            <a:spLocks noGrp="1"/>
          </p:cNvSpPr>
          <p:nvPr>
            <p:ph idx="1"/>
          </p:nvPr>
        </p:nvSpPr>
        <p:spPr>
          <a:xfrm>
            <a:off x="628650" y="1524001"/>
            <a:ext cx="7886700" cy="761999"/>
          </a:xfrm>
        </p:spPr>
        <p:txBody>
          <a:bodyPr>
            <a:normAutofit fontScale="85000" lnSpcReduction="20000"/>
          </a:bodyPr>
          <a:lstStyle/>
          <a:p>
            <a:r>
              <a:rPr lang="en-US" sz="2400" b="0" dirty="0" smtClean="0"/>
              <a:t>The three most popular are: </a:t>
            </a:r>
            <a:r>
              <a:rPr lang="en-US" sz="2400" b="0" dirty="0"/>
              <a:t>Kubernetes, Docker Swam </a:t>
            </a:r>
            <a:r>
              <a:rPr lang="en-US" sz="2400" b="0" dirty="0" smtClean="0"/>
              <a:t>&amp; </a:t>
            </a:r>
            <a:r>
              <a:rPr lang="en-US" sz="2400" b="0" dirty="0" err="1" smtClean="0"/>
              <a:t>Mesos</a:t>
            </a:r>
            <a:endParaRPr lang="en-US" sz="2400" b="0" dirty="0" smtClean="0"/>
          </a:p>
          <a:p>
            <a:r>
              <a:rPr lang="en-US" sz="2400" b="0" dirty="0" smtClean="0"/>
              <a:t>Kubernetes has become the unofficial standard</a:t>
            </a:r>
            <a:endParaRPr lang="en-US" sz="2400" b="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7502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34449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707745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Developer Benefits</a:t>
            </a:r>
          </a:p>
        </p:txBody>
      </p:sp>
      <p:sp>
        <p:nvSpPr>
          <p:cNvPr id="214" name="Shape 214"/>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Build once...(finally) run anywhere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A clean, safe, hygienic and portable runtime environment for your app.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No worries about missing dependencies, packages and other pain points during subsequent deployments.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Run each app in its own isolated container, so you can run various versions of libraries and other dependencies for each app without worrying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Automate testing, integration, packaging...anything you can script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Reduce/eliminate concerns about compatibility on different platforms, either your own or your customers.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Cheap, zero-penalty containers to deploy services? A VM without the overhead of a VM? Instant replay and reset of image snapshots? That’s the power of Docker </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33400" y="1066800"/>
            <a:ext cx="7835254" cy="5776986"/>
          </a:xfrm>
          <a:prstGeom prst="rect">
            <a:avLst/>
          </a:prstGeom>
        </p:spPr>
      </p:pic>
    </p:spTree>
    <p:extLst>
      <p:ext uri="{BB962C8B-B14F-4D97-AF65-F5344CB8AC3E}">
        <p14:creationId xmlns:p14="http://schemas.microsoft.com/office/powerpoint/2010/main" val="428161752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 xmlns:a16="http://schemas.microsoft.com/office/drawing/2014/main"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master:</a:t>
            </a:r>
          </a:p>
          <a:p>
            <a:pPr marL="285750" indent="-285750">
              <a:buFont typeface="Arial" panose="020B0604020202020204" pitchFamily="34" charset="0"/>
              <a:buChar char="•"/>
            </a:pPr>
            <a:r>
              <a:rPr lang="en-US" dirty="0"/>
              <a:t>API Server</a:t>
            </a:r>
          </a:p>
          <a:p>
            <a:pPr marL="285750" indent="-285750">
              <a:buFont typeface="Arial" panose="020B0604020202020204" pitchFamily="34" charset="0"/>
              <a:buChar char="•"/>
            </a:pPr>
            <a:r>
              <a:rPr lang="en-US" dirty="0"/>
              <a:t>Scheduler</a:t>
            </a:r>
          </a:p>
          <a:p>
            <a:pPr marL="285750" indent="-285750">
              <a:buFont typeface="Arial" panose="020B0604020202020204" pitchFamily="34" charset="0"/>
              <a:buChar char="•"/>
            </a:pPr>
            <a:r>
              <a:rPr lang="en-US" dirty="0"/>
              <a:t>Controller</a:t>
            </a:r>
          </a:p>
          <a:p>
            <a:pPr marL="285750" indent="-285750">
              <a:buFont typeface="Arial" panose="020B0604020202020204" pitchFamily="34" charset="0"/>
              <a:buChar char="•"/>
            </a:pPr>
            <a:r>
              <a:rPr lang="en-US" dirty="0" err="1"/>
              <a:t>etcd</a:t>
            </a:r>
            <a:endParaRPr lang="en-US" dirty="0"/>
          </a:p>
        </p:txBody>
      </p:sp>
      <p:pic>
        <p:nvPicPr>
          <p:cNvPr id="6" name="Image 41">
            <a:extLst>
              <a:ext uri="{FF2B5EF4-FFF2-40B4-BE49-F238E27FC236}">
                <a16:creationId xmlns="" xmlns:a16="http://schemas.microsoft.com/office/drawing/2014/main" id="{84A547DC-6409-45E9-95EA-25167E508716}"/>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225040074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The </a:t>
            </a:r>
            <a:r>
              <a:rPr lang="en-US" sz="1800" b="1" dirty="0"/>
              <a:t>API server</a:t>
            </a:r>
            <a:r>
              <a:rPr lang="en-US" sz="18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1800" b="1" dirty="0"/>
              <a:t>Etcd</a:t>
            </a:r>
            <a:r>
              <a:rPr lang="en-US" sz="1800" dirty="0"/>
              <a:t>  </a:t>
            </a:r>
            <a:r>
              <a:rPr lang="en-US" sz="18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a:t>
            </a:r>
            <a:r>
              <a:rPr lang="en-US" sz="1800" b="0" dirty="0" err="1"/>
              <a:t>Kubernetes</a:t>
            </a:r>
            <a:r>
              <a:rPr lang="en-US" sz="1800" b="0" dirty="0" smtClean="0"/>
              <a:t>.</a:t>
            </a:r>
            <a:endParaRPr lang="en-US" sz="1800" b="0" dirty="0"/>
          </a:p>
        </p:txBody>
      </p:sp>
      <p:sp>
        <p:nvSpPr>
          <p:cNvPr id="4" name="Title 1">
            <a:extLst>
              <a:ext uri="{FF2B5EF4-FFF2-40B4-BE49-F238E27FC236}">
                <a16:creationId xmlns=""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Tree>
    <p:extLst>
      <p:ext uri="{BB962C8B-B14F-4D97-AF65-F5344CB8AC3E}">
        <p14:creationId xmlns:p14="http://schemas.microsoft.com/office/powerpoint/2010/main" val="368573712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600" b="1" dirty="0" smtClean="0"/>
              <a:t>Controller </a:t>
            </a:r>
            <a:r>
              <a:rPr lang="en-US" sz="1600" b="1" dirty="0"/>
              <a:t>Manager</a:t>
            </a:r>
            <a:r>
              <a:rPr lang="en-US" sz="16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a:t>
            </a:r>
            <a:r>
              <a:rPr lang="en-US" sz="1600" b="1" dirty="0"/>
              <a:t>replication controller</a:t>
            </a:r>
            <a:r>
              <a:rPr lang="en-US" sz="1600" b="0" dirty="0"/>
              <a:t>, </a:t>
            </a:r>
            <a:r>
              <a:rPr lang="en-US" sz="1600" b="1" dirty="0"/>
              <a:t>endpoint controller</a:t>
            </a:r>
            <a:r>
              <a:rPr lang="en-US" sz="1600" b="0" dirty="0"/>
              <a:t>, </a:t>
            </a:r>
            <a:r>
              <a:rPr lang="en-US" sz="1600" b="1" dirty="0"/>
              <a:t>namespace controller</a:t>
            </a:r>
            <a:r>
              <a:rPr lang="en-US" sz="1600" b="0" dirty="0"/>
              <a:t>, and </a:t>
            </a:r>
            <a:r>
              <a:rPr lang="en-US" sz="1600" b="1" dirty="0"/>
              <a:t>service account controller</a:t>
            </a:r>
            <a:r>
              <a:rPr lang="en-US" sz="1600" b="0" dirty="0"/>
              <a:t>. The controller manager runs different kind of controllers to handle nodes, endpoints, etc.</a:t>
            </a:r>
          </a:p>
          <a:p>
            <a:pPr>
              <a:lnSpc>
                <a:spcPct val="150000"/>
              </a:lnSpc>
            </a:pPr>
            <a:r>
              <a:rPr lang="en-US" sz="1600" b="1" dirty="0"/>
              <a:t>Scheduler</a:t>
            </a:r>
            <a:r>
              <a:rPr lang="fr-FR" sz="1600" b="0" dirty="0"/>
              <a:t>  </a:t>
            </a:r>
            <a:r>
              <a:rPr lang="en-US" sz="16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600" b="0" dirty="0"/>
          </a:p>
        </p:txBody>
      </p:sp>
      <p:sp>
        <p:nvSpPr>
          <p:cNvPr id="4" name="Title 1">
            <a:extLst>
              <a:ext uri="{FF2B5EF4-FFF2-40B4-BE49-F238E27FC236}">
                <a16:creationId xmlns=""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Tree>
    <p:extLst>
      <p:ext uri="{BB962C8B-B14F-4D97-AF65-F5344CB8AC3E}">
        <p14:creationId xmlns:p14="http://schemas.microsoft.com/office/powerpoint/2010/main" val="327760015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 xmlns:a16="http://schemas.microsoft.com/office/drawing/2014/main"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a node:</a:t>
            </a:r>
          </a:p>
          <a:p>
            <a:pPr marL="285750" indent="-285750">
              <a:buFont typeface="Arial" panose="020B0604020202020204" pitchFamily="34" charset="0"/>
              <a:buChar char="•"/>
            </a:pPr>
            <a:r>
              <a:rPr lang="en-US" dirty="0" err="1"/>
              <a:t>kubelet</a:t>
            </a:r>
            <a:endParaRPr lang="en-US" dirty="0"/>
          </a:p>
          <a:p>
            <a:pPr marL="285750" indent="-285750">
              <a:buFont typeface="Arial" panose="020B0604020202020204" pitchFamily="34" charset="0"/>
              <a:buChar char="•"/>
            </a:pPr>
            <a:r>
              <a:rPr lang="en-US" dirty="0" err="1"/>
              <a:t>Kube</a:t>
            </a:r>
            <a:r>
              <a:rPr lang="en-US" dirty="0"/>
              <a:t>-proxy</a:t>
            </a:r>
          </a:p>
          <a:p>
            <a:pPr marL="285750" indent="-285750">
              <a:buFont typeface="Arial" panose="020B0604020202020204" pitchFamily="34" charset="0"/>
              <a:buChar char="•"/>
            </a:pPr>
            <a:r>
              <a:rPr lang="en-US" dirty="0"/>
              <a:t>Docker</a:t>
            </a:r>
          </a:p>
          <a:p>
            <a:pPr marL="285750" indent="-285750">
              <a:buFont typeface="Arial" panose="020B0604020202020204" pitchFamily="34" charset="0"/>
              <a:buChar char="•"/>
            </a:pPr>
            <a:r>
              <a:rPr lang="en-US" dirty="0" err="1"/>
              <a:t>Fluentd</a:t>
            </a:r>
            <a:endParaRPr lang="en-US" dirty="0"/>
          </a:p>
        </p:txBody>
      </p:sp>
      <p:pic>
        <p:nvPicPr>
          <p:cNvPr id="7" name="Image 2">
            <a:extLst>
              <a:ext uri="{FF2B5EF4-FFF2-40B4-BE49-F238E27FC236}">
                <a16:creationId xmlns="" xmlns:a16="http://schemas.microsoft.com/office/drawing/2014/main" id="{96FF67F0-0058-4D95-A846-CBB258C94E15}"/>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149296863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9DBCEBC-2B92-4A63-A4CE-DA796C7E1AC0}"/>
              </a:ext>
            </a:extLst>
          </p:cNvPr>
          <p:cNvSpPr>
            <a:spLocks noGrp="1"/>
          </p:cNvSpPr>
          <p:nvPr>
            <p:ph idx="1"/>
          </p:nvPr>
        </p:nvSpPr>
        <p:spPr>
          <a:xfrm>
            <a:off x="381000" y="1600200"/>
            <a:ext cx="8382000" cy="3733800"/>
          </a:xfrm>
        </p:spPr>
        <p:txBody>
          <a:bodyPr>
            <a:noAutofit/>
          </a:bodyPr>
          <a:lstStyle/>
          <a:p>
            <a:pPr>
              <a:lnSpc>
                <a:spcPct val="150000"/>
              </a:lnSpc>
            </a:pPr>
            <a:r>
              <a:rPr lang="fr-FR" sz="1800" b="1" dirty="0"/>
              <a:t>Kubelet</a:t>
            </a:r>
            <a:r>
              <a:rPr lang="fr-FR" sz="1800" dirty="0"/>
              <a:t> Service </a:t>
            </a:r>
            <a:r>
              <a:rPr lang="fr-FR" sz="1800" b="0" dirty="0"/>
              <a:t>on each node is responsible for relaying information to and from the control plane service. It interacts with etcd store to read configuration details and to </a:t>
            </a:r>
            <a:r>
              <a:rPr lang="fr-FR" sz="1800" b="0" dirty="0" err="1"/>
              <a:t>write</a:t>
            </a:r>
            <a:r>
              <a:rPr lang="fr-FR" sz="1800" b="0" dirty="0"/>
              <a:t> </a:t>
            </a:r>
            <a:r>
              <a:rPr lang="fr-FR" sz="1800" b="0" dirty="0" smtClean="0"/>
              <a:t>values </a:t>
            </a:r>
            <a:r>
              <a:rPr lang="fr-FR" sz="1800" b="1" dirty="0" smtClean="0"/>
              <a:t>via api-server</a:t>
            </a:r>
            <a:r>
              <a:rPr lang="fr-FR" sz="1800" b="0" dirty="0" smtClean="0"/>
              <a:t>. </a:t>
            </a:r>
            <a:r>
              <a:rPr lang="fr-FR" sz="1800" b="0" dirty="0"/>
              <a:t>It communicates with the master component to receive commands and work. The kubelet process then assumes responsibility for maintaining the state of work and the node server. It manages network rules, port forwarding, etc.</a:t>
            </a:r>
            <a:endParaRPr lang="en-US" sz="1800" b="0" dirty="0"/>
          </a:p>
          <a:p>
            <a:pPr marL="0" indent="0">
              <a:lnSpc>
                <a:spcPct val="150000"/>
              </a:lnSpc>
              <a:buNone/>
            </a:pPr>
            <a:endParaRPr lang="en-US" sz="1400" b="0" dirty="0"/>
          </a:p>
        </p:txBody>
      </p:sp>
      <p:sp>
        <p:nvSpPr>
          <p:cNvPr id="4" name="Title 1">
            <a:extLst>
              <a:ext uri="{FF2B5EF4-FFF2-40B4-BE49-F238E27FC236}">
                <a16:creationId xmlns=""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a:t>
            </a:r>
            <a:r>
              <a:rPr lang="en-US" dirty="0" smtClean="0"/>
              <a:t>- </a:t>
            </a:r>
            <a:r>
              <a:rPr lang="en-US" dirty="0" err="1" smtClean="0"/>
              <a:t>Kubelet</a:t>
            </a:r>
            <a:endParaRPr lang="en-US" dirty="0"/>
          </a:p>
        </p:txBody>
      </p:sp>
    </p:spTree>
    <p:extLst>
      <p:ext uri="{BB962C8B-B14F-4D97-AF65-F5344CB8AC3E}">
        <p14:creationId xmlns:p14="http://schemas.microsoft.com/office/powerpoint/2010/main" val="120924072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9DBCEBC-2B92-4A63-A4CE-DA796C7E1AC0}"/>
              </a:ext>
            </a:extLst>
          </p:cNvPr>
          <p:cNvSpPr>
            <a:spLocks noGrp="1"/>
          </p:cNvSpPr>
          <p:nvPr>
            <p:ph idx="1"/>
          </p:nvPr>
        </p:nvSpPr>
        <p:spPr>
          <a:xfrm>
            <a:off x="381000" y="1600200"/>
            <a:ext cx="8382000" cy="3733800"/>
          </a:xfrm>
        </p:spPr>
        <p:txBody>
          <a:bodyPr>
            <a:noAutofit/>
          </a:bodyPr>
          <a:lstStyle/>
          <a:p>
            <a:pPr>
              <a:lnSpc>
                <a:spcPct val="150000"/>
              </a:lnSpc>
            </a:pPr>
            <a:r>
              <a:rPr lang="fr-FR" sz="1800" dirty="0" err="1" smtClean="0"/>
              <a:t>Kubernetes</a:t>
            </a:r>
            <a:r>
              <a:rPr lang="fr-FR" sz="1800" dirty="0" smtClean="0"/>
              <a:t> </a:t>
            </a:r>
            <a:r>
              <a:rPr lang="fr-FR" sz="1800" b="1" dirty="0"/>
              <a:t>Proxy</a:t>
            </a:r>
            <a:r>
              <a:rPr lang="fr-FR" sz="1800" dirty="0"/>
              <a:t>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
        <p:nvSpPr>
          <p:cNvPr id="4" name="Title 1">
            <a:extLst>
              <a:ext uri="{FF2B5EF4-FFF2-40B4-BE49-F238E27FC236}">
                <a16:creationId xmlns="" xmlns:a16="http://schemas.microsoft.com/office/drawing/2014/main" id="{A5B2D672-3861-47B5-9A2B-4F6E5BF2B252}"/>
              </a:ext>
            </a:extLst>
          </p:cNvPr>
          <p:cNvSpPr>
            <a:spLocks noGrp="1"/>
          </p:cNvSpPr>
          <p:nvPr>
            <p:ph type="title"/>
          </p:nvPr>
        </p:nvSpPr>
        <p:spPr>
          <a:xfrm>
            <a:off x="228600" y="152400"/>
            <a:ext cx="7886700" cy="1158872"/>
          </a:xfrm>
        </p:spPr>
        <p:txBody>
          <a:bodyPr/>
          <a:lstStyle/>
          <a:p>
            <a:r>
              <a:rPr lang="en-US" dirty="0"/>
              <a:t>Kubernetes Node </a:t>
            </a:r>
            <a:r>
              <a:rPr lang="en-US" dirty="0" smtClean="0"/>
              <a:t>- </a:t>
            </a:r>
            <a:r>
              <a:rPr lang="en-US" dirty="0" err="1" smtClean="0"/>
              <a:t>Kubeproxy</a:t>
            </a:r>
            <a:endParaRPr lang="en-US" dirty="0"/>
          </a:p>
        </p:txBody>
      </p:sp>
    </p:spTree>
    <p:extLst>
      <p:ext uri="{BB962C8B-B14F-4D97-AF65-F5344CB8AC3E}">
        <p14:creationId xmlns:p14="http://schemas.microsoft.com/office/powerpoint/2010/main" val="215496767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Installed in AWS</a:t>
            </a:r>
            <a:endParaRPr lang="en-US" dirty="0"/>
          </a:p>
        </p:txBody>
      </p:sp>
      <p:sp>
        <p:nvSpPr>
          <p:cNvPr id="3" name="Text Placeholder 2"/>
          <p:cNvSpPr>
            <a:spLocks noGrp="1"/>
          </p:cNvSpPr>
          <p:nvPr>
            <p:ph type="body" idx="1"/>
          </p:nvPr>
        </p:nvSpPr>
        <p:spPr/>
        <p:txBody>
          <a:bodyPr/>
          <a:lstStyle/>
          <a:p>
            <a:pPr marL="203200" indent="0">
              <a:buNone/>
            </a:pPr>
            <a:r>
              <a:rPr lang="en-US" sz="2800" dirty="0" smtClean="0"/>
              <a:t>Kubernetes installed in the machine (Just 1 master and is configured to use master to deploy pods)</a:t>
            </a:r>
            <a:endParaRPr lang="is-IS" sz="2200" dirty="0" smtClean="0">
              <a:solidFill>
                <a:srgbClr val="953735"/>
              </a:solidFill>
            </a:endParaRPr>
          </a:p>
          <a:p>
            <a:pPr marL="203200" indent="0">
              <a:buNone/>
            </a:pPr>
            <a:r>
              <a:rPr lang="hr-HR" sz="2400" b="1" dirty="0">
                <a:solidFill>
                  <a:srgbClr val="FF0000"/>
                </a:solidFill>
              </a:rPr>
              <a:t>52.91.63.45</a:t>
            </a:r>
            <a:r>
              <a:rPr lang="is-IS" sz="2200" b="1" dirty="0" smtClean="0">
                <a:solidFill>
                  <a:srgbClr val="FF0000"/>
                </a:solidFill>
              </a:rPr>
              <a:t> </a:t>
            </a:r>
          </a:p>
          <a:p>
            <a:pPr marL="203200" indent="0">
              <a:buNone/>
            </a:pPr>
            <a:endParaRPr lang="en-US" sz="2800" dirty="0" smtClean="0"/>
          </a:p>
          <a:p>
            <a:pPr marL="203200" indent="0">
              <a:buNone/>
            </a:pPr>
            <a:r>
              <a:rPr lang="en-US" sz="2000" dirty="0" err="1"/>
              <a:t>kubectl</a:t>
            </a:r>
            <a:r>
              <a:rPr lang="en-US" sz="2000" dirty="0"/>
              <a:t> get </a:t>
            </a:r>
            <a:r>
              <a:rPr lang="en-US" sz="2000" dirty="0" smtClean="0"/>
              <a:t>nodes -</a:t>
            </a:r>
            <a:r>
              <a:rPr lang="en-US" sz="2000" dirty="0"/>
              <a:t>-all-namespaces -o </a:t>
            </a:r>
            <a:r>
              <a:rPr lang="en-US" sz="2000" dirty="0" smtClean="0"/>
              <a:t>wide</a:t>
            </a:r>
          </a:p>
          <a:p>
            <a:pPr marL="203200" indent="0">
              <a:buNone/>
            </a:pPr>
            <a:r>
              <a:rPr lang="en-US" sz="2000" dirty="0" err="1"/>
              <a:t>kubectl</a:t>
            </a:r>
            <a:r>
              <a:rPr lang="en-US" sz="2000" dirty="0"/>
              <a:t> get </a:t>
            </a:r>
            <a:r>
              <a:rPr lang="en-US" sz="2000" dirty="0" smtClean="0"/>
              <a:t>services </a:t>
            </a:r>
            <a:r>
              <a:rPr lang="en-US" sz="2000" dirty="0"/>
              <a:t>--all-namespaces -o </a:t>
            </a:r>
            <a:r>
              <a:rPr lang="en-US" sz="2000" dirty="0" smtClean="0"/>
              <a:t>wide</a:t>
            </a:r>
          </a:p>
          <a:p>
            <a:pPr marL="203200" indent="0">
              <a:buNone/>
            </a:pPr>
            <a:r>
              <a:rPr lang="en-US" sz="2000" dirty="0" err="1"/>
              <a:t>kubectl</a:t>
            </a:r>
            <a:r>
              <a:rPr lang="en-US" sz="2000" dirty="0"/>
              <a:t> get </a:t>
            </a:r>
            <a:r>
              <a:rPr lang="en-US" sz="2000" dirty="0" smtClean="0"/>
              <a:t>pods </a:t>
            </a:r>
            <a:r>
              <a:rPr lang="en-US" sz="2000" dirty="0"/>
              <a:t>--all-namespaces -o wide</a:t>
            </a:r>
            <a:endParaRPr lang="en-US" sz="2000" dirty="0" smtClean="0"/>
          </a:p>
          <a:p>
            <a:pPr marL="203200" indent="0">
              <a:buNone/>
            </a:pPr>
            <a:r>
              <a:rPr lang="en-US" sz="2000" dirty="0" err="1" smtClean="0"/>
              <a:t>kubectl</a:t>
            </a:r>
            <a:r>
              <a:rPr lang="en-US" sz="2000" dirty="0" smtClean="0"/>
              <a:t> get deployment --all-namespaces -o wide</a:t>
            </a:r>
            <a:endParaRPr lang="en-US" sz="2000" dirty="0"/>
          </a:p>
        </p:txBody>
      </p:sp>
    </p:spTree>
    <p:extLst>
      <p:ext uri="{BB962C8B-B14F-4D97-AF65-F5344CB8AC3E}">
        <p14:creationId xmlns:p14="http://schemas.microsoft.com/office/powerpoint/2010/main" val="316583335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5119722" y="4107854"/>
            <a:ext cx="4024278" cy="1892599"/>
          </a:xfrm>
        </p:spPr>
        <p:txBody>
          <a:bodyPr>
            <a:normAutofit lnSpcReduction="10000"/>
          </a:bodyPr>
          <a:lstStyle/>
          <a:p>
            <a:r>
              <a:rPr lang="en-US" sz="1800" b="0" dirty="0" smtClean="0"/>
              <a:t>Containers </a:t>
            </a:r>
            <a:r>
              <a:rPr lang="en-US" sz="1800" b="0" dirty="0"/>
              <a:t>in a pod share </a:t>
            </a:r>
          </a:p>
          <a:p>
            <a:pPr lvl="1"/>
            <a:r>
              <a:rPr lang="en-US" sz="1400" b="0" dirty="0"/>
              <a:t>IP address and port space</a:t>
            </a:r>
          </a:p>
          <a:p>
            <a:pPr lvl="1"/>
            <a:r>
              <a:rPr lang="en-US" sz="1400" b="0" dirty="0"/>
              <a:t>Filesystem</a:t>
            </a:r>
          </a:p>
          <a:p>
            <a:pPr lvl="1"/>
            <a:r>
              <a:rPr lang="en-US" sz="1400" b="0" dirty="0"/>
              <a:t>Storage (</a:t>
            </a:r>
            <a:r>
              <a:rPr lang="en-US" sz="1400" b="0" dirty="0" err="1"/>
              <a:t>Volumnes</a:t>
            </a:r>
            <a:r>
              <a:rPr lang="en-US" sz="1400" b="0" dirty="0"/>
              <a:t>)</a:t>
            </a:r>
          </a:p>
          <a:p>
            <a:pPr lvl="1"/>
            <a:r>
              <a:rPr lang="en-US" sz="1400" b="0" dirty="0"/>
              <a:t>Labels</a:t>
            </a:r>
          </a:p>
          <a:p>
            <a:pPr lvl="1"/>
            <a:r>
              <a:rPr lang="en-US" sz="1400" b="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857" y="4073898"/>
            <a:ext cx="4539109" cy="1752600"/>
          </a:xfrm>
          <a:prstGeom prst="rect">
            <a:avLst/>
          </a:prstGeom>
        </p:spPr>
      </p:pic>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370733" y="1272477"/>
            <a:ext cx="8305800" cy="23616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r>
              <a:rPr lang="en-US" sz="1800" dirty="0" smtClean="0"/>
              <a:t>The smallest unit that can be scheduled to be deployed through K8s is called a </a:t>
            </a:r>
            <a:r>
              <a:rPr lang="en-US" sz="1800" i="1" dirty="0" smtClean="0"/>
              <a:t>pod</a:t>
            </a:r>
            <a:r>
              <a:rPr lang="en-US" sz="1800" dirty="0" smtClean="0"/>
              <a:t>.</a:t>
            </a:r>
          </a:p>
          <a:p>
            <a:r>
              <a:rPr lang="en-US" sz="1800" dirty="0" smtClean="0"/>
              <a:t>Homogeneous group of containers.</a:t>
            </a:r>
          </a:p>
          <a:p>
            <a:r>
              <a:rPr lang="en-US" sz="1800" dirty="0" smtClean="0"/>
              <a:t>This group of containers would share storage, Linux namespaces, </a:t>
            </a:r>
            <a:r>
              <a:rPr lang="en-US" sz="1800" dirty="0" err="1" smtClean="0"/>
              <a:t>cgroups</a:t>
            </a:r>
            <a:r>
              <a:rPr lang="en-US" sz="1800" dirty="0" smtClean="0"/>
              <a:t>, IP addresses. These are co-located, hence share resources and are always scheduled together.</a:t>
            </a:r>
          </a:p>
          <a:p>
            <a:r>
              <a:rPr lang="en-US" sz="1800" dirty="0" smtClean="0"/>
              <a:t>Pods are not intended to live long. They are created, destroyed and re-created on demand, based on the state of the server and the service itself.</a:t>
            </a:r>
            <a:endParaRPr lang="en-US" sz="1800" dirty="0"/>
          </a:p>
        </p:txBody>
      </p:sp>
    </p:spTree>
    <p:extLst>
      <p:ext uri="{BB962C8B-B14F-4D97-AF65-F5344CB8AC3E}">
        <p14:creationId xmlns:p14="http://schemas.microsoft.com/office/powerpoint/2010/main" val="214179288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3"/>
          <p:cNvSpPr txBox="1"/>
          <p:nvPr/>
        </p:nvSpPr>
        <p:spPr>
          <a:xfrm>
            <a:off x="0" y="5541013"/>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r>
              <a:rPr lang="en-US" dirty="0" smtClean="0">
                <a:solidFill>
                  <a:schemeClr val="dk1"/>
                </a:solidFill>
                <a:latin typeface="Arial"/>
                <a:ea typeface="Arial"/>
                <a:cs typeface="Arial"/>
                <a:sym typeface="Arial"/>
              </a:rPr>
              <a:t>.</a:t>
            </a:r>
            <a:endParaRPr lang="en-US" dirty="0">
              <a:solidFill>
                <a:schemeClr val="dk1"/>
              </a:solidFill>
              <a:latin typeface="Arial"/>
              <a:ea typeface="Arial"/>
              <a:cs typeface="Arial"/>
              <a:sym typeface="Arial"/>
            </a:endParaRPr>
          </a:p>
        </p:txBody>
      </p:sp>
      <p:sp>
        <p:nvSpPr>
          <p:cNvPr id="12" name="Rectangle 11"/>
          <p:cNvSpPr/>
          <p:nvPr/>
        </p:nvSpPr>
        <p:spPr>
          <a:xfrm>
            <a:off x="661811" y="620827"/>
            <a:ext cx="4572000" cy="2677656"/>
          </a:xfrm>
          <a:prstGeom prst="rect">
            <a:avLst/>
          </a:prstGeom>
          <a:noFill/>
          <a:ln>
            <a:solidFill>
              <a:schemeClr val="accent1">
                <a:shade val="50000"/>
              </a:schemeClr>
            </a:solidFill>
          </a:ln>
        </p:spPr>
        <p:txBody>
          <a:bodyPr>
            <a:spAutoFit/>
          </a:bodyPr>
          <a:lstStyle/>
          <a:p>
            <a:r>
              <a:rPr lang="en-US" dirty="0" err="1">
                <a:solidFill>
                  <a:srgbClr val="4D2F2D"/>
                </a:solidFill>
                <a:latin typeface="Courier" charset="0"/>
              </a:rPr>
              <a:t>apiVersion</a:t>
            </a:r>
            <a:r>
              <a:rPr lang="en-US" dirty="0">
                <a:solidFill>
                  <a:srgbClr val="4D2F2D"/>
                </a:solidFill>
                <a:latin typeface="Courier" charset="0"/>
              </a:rPr>
              <a:t>: v1</a:t>
            </a:r>
          </a:p>
          <a:p>
            <a:r>
              <a:rPr lang="en-US" dirty="0">
                <a:solidFill>
                  <a:srgbClr val="4D2F2D"/>
                </a:solidFill>
                <a:latin typeface="Courier" charset="0"/>
              </a:rPr>
              <a:t>kind: Pod</a:t>
            </a:r>
          </a:p>
          <a:p>
            <a:r>
              <a:rPr lang="en-US" dirty="0">
                <a:solidFill>
                  <a:srgbClr val="4D2F2D"/>
                </a:solidFill>
                <a:latin typeface="Courier" charset="0"/>
              </a:rPr>
              <a:t>metadata:</a:t>
            </a:r>
          </a:p>
          <a:p>
            <a:r>
              <a:rPr lang="en-US" dirty="0">
                <a:solidFill>
                  <a:srgbClr val="4D2F2D"/>
                </a:solidFill>
                <a:latin typeface="Courier" charset="0"/>
              </a:rPr>
              <a:t>  name: </a:t>
            </a:r>
            <a:r>
              <a:rPr lang="en-US" dirty="0" err="1">
                <a:solidFill>
                  <a:srgbClr val="4D2F2D"/>
                </a:solidFill>
                <a:latin typeface="Courier" charset="0"/>
              </a:rPr>
              <a:t>nginx-apparmor</a:t>
            </a:r>
            <a:endParaRPr lang="en-US" dirty="0">
              <a:solidFill>
                <a:srgbClr val="4D2F2D"/>
              </a:solidFill>
              <a:latin typeface="Courier" charset="0"/>
            </a:endParaRPr>
          </a:p>
          <a:p>
            <a:r>
              <a:rPr lang="en-US" dirty="0">
                <a:solidFill>
                  <a:srgbClr val="4D2F2D"/>
                </a:solidFill>
                <a:latin typeface="Courier" charset="0"/>
              </a:rPr>
              <a:t>  labels:</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spec:</a:t>
            </a:r>
          </a:p>
          <a:p>
            <a:r>
              <a:rPr lang="en-US" dirty="0">
                <a:solidFill>
                  <a:srgbClr val="4D2F2D"/>
                </a:solidFill>
                <a:latin typeface="Courier" charset="0"/>
              </a:rPr>
              <a:t>  containers:</a:t>
            </a:r>
          </a:p>
          <a:p>
            <a:r>
              <a:rPr lang="en-US" dirty="0">
                <a:solidFill>
                  <a:srgbClr val="4D2F2D"/>
                </a:solidFill>
                <a:latin typeface="Courier" charset="0"/>
              </a:rPr>
              <a:t>  - name: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image: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ports:</a:t>
            </a:r>
          </a:p>
          <a:p>
            <a:r>
              <a:rPr lang="en-US" dirty="0">
                <a:solidFill>
                  <a:srgbClr val="4D2F2D"/>
                </a:solidFill>
                <a:latin typeface="Courier" charset="0"/>
              </a:rPr>
              <a:t>    - </a:t>
            </a:r>
            <a:r>
              <a:rPr lang="en-US" dirty="0" err="1">
                <a:solidFill>
                  <a:srgbClr val="4D2F2D"/>
                </a:solidFill>
                <a:latin typeface="Courier" charset="0"/>
              </a:rPr>
              <a:t>containerPort</a:t>
            </a:r>
            <a:r>
              <a:rPr lang="en-US" dirty="0">
                <a:solidFill>
                  <a:srgbClr val="4D2F2D"/>
                </a:solidFill>
                <a:latin typeface="Courier" charset="0"/>
              </a:rPr>
              <a:t>: 80</a:t>
            </a:r>
            <a:endParaRPr lang="en-US" dirty="0">
              <a:solidFill>
                <a:srgbClr val="4D2F2D"/>
              </a:solidFill>
              <a:effectLst/>
              <a:latin typeface="Courier" charset="0"/>
            </a:endParaRPr>
          </a:p>
        </p:txBody>
      </p:sp>
      <p:sp>
        <p:nvSpPr>
          <p:cNvPr id="13" name="TextBox 12"/>
          <p:cNvSpPr txBox="1"/>
          <p:nvPr/>
        </p:nvSpPr>
        <p:spPr>
          <a:xfrm>
            <a:off x="661811" y="313050"/>
            <a:ext cx="881973" cy="307777"/>
          </a:xfrm>
          <a:prstGeom prst="rect">
            <a:avLst/>
          </a:prstGeom>
          <a:noFill/>
        </p:spPr>
        <p:txBody>
          <a:bodyPr wrap="none" rtlCol="0">
            <a:spAutoFit/>
          </a:bodyPr>
          <a:lstStyle/>
          <a:p>
            <a:r>
              <a:rPr lang="en-US" b="1" smtClean="0"/>
              <a:t>pod.yml</a:t>
            </a:r>
            <a:endParaRPr lang="en-US" b="1"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11" y="3613298"/>
            <a:ext cx="6591300" cy="1612900"/>
          </a:xfrm>
          <a:prstGeom prst="rect">
            <a:avLst/>
          </a:prstGeom>
        </p:spPr>
      </p:pic>
    </p:spTree>
    <p:extLst>
      <p:ext uri="{BB962C8B-B14F-4D97-AF65-F5344CB8AC3E}">
        <p14:creationId xmlns:p14="http://schemas.microsoft.com/office/powerpoint/2010/main" val="2948250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Operational Benefits</a:t>
            </a:r>
          </a:p>
        </p:txBody>
      </p:sp>
      <p:sp>
        <p:nvSpPr>
          <p:cNvPr id="220" name="Shape 220"/>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400" b="0" i="0" u="none" strike="noStrike" cap="none">
                <a:solidFill>
                  <a:schemeClr val="dk1"/>
                </a:solidFill>
                <a:latin typeface="Calibri"/>
                <a:ea typeface="Calibri"/>
                <a:cs typeface="Calibri"/>
                <a:sym typeface="Calibri"/>
              </a:rPr>
              <a:t>Configure once...run anything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Make the entire lifecycle more efficient, consistent, and repeatable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Increase the quality of code produced by developers.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Eliminate inconsistencies between development, test, production, and customer environments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Support segregation of duties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Significantly improves the speed and reliability of continuous deployment and continuous integration systems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Because the containers are so lightweight, address significant performance, costs, deployment, and portability issues normally associated with VM </a:t>
            </a:r>
          </a:p>
          <a:p>
            <a:pPr marL="742950" marR="0" lvl="1" indent="-285750" algn="l" rtl="0">
              <a:spcBef>
                <a:spcPts val="280"/>
              </a:spcBef>
              <a:spcAft>
                <a:spcPts val="0"/>
              </a:spcAft>
              <a:buClr>
                <a:schemeClr val="dk1"/>
              </a:buClr>
              <a:buSzPct val="100000"/>
              <a:buFont typeface="Calibri"/>
              <a:buNone/>
            </a:pPr>
            <a:endParaRPr sz="14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Deployment</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613530" y="1566919"/>
            <a:ext cx="7753350" cy="609601"/>
          </a:xfrm>
          <a:prstGeom prst="rect">
            <a:avLst/>
          </a:prstGeom>
        </p:spPr>
        <p:txBody>
          <a:bodyPr vert="horz" lIns="91440" tIns="45720" rIns="91440" bIns="45720" rtlCol="0">
            <a:normAutofit fontScale="8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pPr>
            <a:r>
              <a:rPr lang="en-US" sz="2000" dirty="0"/>
              <a:t>Abstraction </a:t>
            </a:r>
            <a:r>
              <a:rPr lang="en-US" sz="2000" dirty="0" smtClean="0"/>
              <a:t>that use Replication controller (Controller manager of </a:t>
            </a:r>
            <a:r>
              <a:rPr lang="en-US" sz="2000" dirty="0" err="1" smtClean="0"/>
              <a:t>kubernetes</a:t>
            </a:r>
            <a:r>
              <a:rPr lang="en-US" sz="2000" dirty="0" smtClean="0"/>
              <a:t> master) to manage replica-sets of pods</a:t>
            </a:r>
            <a:endParaRPr lang="en-US" sz="2000" dirty="0"/>
          </a:p>
        </p:txBody>
      </p:sp>
      <p:sp>
        <p:nvSpPr>
          <p:cNvPr id="7" name="Content Placeholder 2"/>
          <p:cNvSpPr txBox="1">
            <a:spLocks/>
          </p:cNvSpPr>
          <p:nvPr/>
        </p:nvSpPr>
        <p:spPr>
          <a:xfrm>
            <a:off x="457199" y="2403796"/>
            <a:ext cx="7722881" cy="3023643"/>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000" dirty="0" smtClean="0"/>
              <a:t>If object {pod} is used, and it dies, it will not start again</a:t>
            </a:r>
            <a:endParaRPr lang="en-US" sz="2000" dirty="0"/>
          </a:p>
          <a:p>
            <a:pPr>
              <a:spcBef>
                <a:spcPts val="600"/>
              </a:spcBef>
            </a:pPr>
            <a:r>
              <a:rPr lang="en-US" sz="2000" dirty="0" smtClean="0"/>
              <a:t>If object {deployment} is used to start pods, if the pod dies, deployment use replica-set to start the pods again to make sure desired number of pods are always alive</a:t>
            </a:r>
          </a:p>
          <a:p>
            <a:pPr>
              <a:spcBef>
                <a:spcPts val="600"/>
              </a:spcBef>
            </a:pPr>
            <a:r>
              <a:rPr lang="en-US" sz="2000" dirty="0"/>
              <a:t> </a:t>
            </a:r>
            <a:r>
              <a:rPr lang="en-US" sz="2000" dirty="0" smtClean="0"/>
              <a:t>Try deleting a pod (deployed using deployment) and check if it comes back?</a:t>
            </a:r>
          </a:p>
        </p:txBody>
      </p:sp>
    </p:spTree>
    <p:extLst>
      <p:ext uri="{BB962C8B-B14F-4D97-AF65-F5344CB8AC3E}">
        <p14:creationId xmlns:p14="http://schemas.microsoft.com/office/powerpoint/2010/main" val="199242749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1422" y="567521"/>
            <a:ext cx="4572000" cy="4616648"/>
          </a:xfrm>
          <a:prstGeom prst="rect">
            <a:avLst/>
          </a:prstGeom>
          <a:ln>
            <a:solidFill>
              <a:schemeClr val="accent1">
                <a:shade val="50000"/>
              </a:schemeClr>
            </a:solidFill>
          </a:ln>
        </p:spPr>
        <p:txBody>
          <a:bodyPr>
            <a:spAutoFit/>
          </a:bodyPr>
          <a:lstStyle/>
          <a:p>
            <a:r>
              <a:rPr lang="en-US" dirty="0" err="1">
                <a:solidFill>
                  <a:srgbClr val="4D2F2D"/>
                </a:solidFill>
                <a:latin typeface="Courier" charset="0"/>
              </a:rPr>
              <a:t>apiVersion</a:t>
            </a:r>
            <a:r>
              <a:rPr lang="en-US" dirty="0">
                <a:solidFill>
                  <a:srgbClr val="4D2F2D"/>
                </a:solidFill>
                <a:latin typeface="Courier" charset="0"/>
              </a:rPr>
              <a:t>: apps/v1</a:t>
            </a:r>
          </a:p>
          <a:p>
            <a:r>
              <a:rPr lang="en-US" dirty="0">
                <a:solidFill>
                  <a:srgbClr val="4D2F2D"/>
                </a:solidFill>
                <a:latin typeface="Courier" charset="0"/>
              </a:rPr>
              <a:t>kind: Deployment</a:t>
            </a:r>
          </a:p>
          <a:p>
            <a:r>
              <a:rPr lang="en-US" dirty="0">
                <a:solidFill>
                  <a:srgbClr val="4D2F2D"/>
                </a:solidFill>
                <a:latin typeface="Courier" charset="0"/>
              </a:rPr>
              <a:t>metadata:</a:t>
            </a:r>
          </a:p>
          <a:p>
            <a:r>
              <a:rPr lang="en-US" dirty="0">
                <a:solidFill>
                  <a:srgbClr val="4D2F2D"/>
                </a:solidFill>
                <a:latin typeface="Courier" charset="0"/>
              </a:rPr>
              <a:t>  name: </a:t>
            </a:r>
            <a:r>
              <a:rPr lang="en-US" dirty="0" err="1">
                <a:solidFill>
                  <a:srgbClr val="4D2F2D"/>
                </a:solidFill>
                <a:latin typeface="Courier" charset="0"/>
              </a:rPr>
              <a:t>nginx</a:t>
            </a:r>
            <a:r>
              <a:rPr lang="en-US" dirty="0">
                <a:solidFill>
                  <a:srgbClr val="4D2F2D"/>
                </a:solidFill>
                <a:latin typeface="Courier" charset="0"/>
              </a:rPr>
              <a:t>-deployment</a:t>
            </a:r>
          </a:p>
          <a:p>
            <a:r>
              <a:rPr lang="en-US" dirty="0">
                <a:solidFill>
                  <a:srgbClr val="4D2F2D"/>
                </a:solidFill>
                <a:latin typeface="Courier" charset="0"/>
              </a:rPr>
              <a:t>  labels:</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spec:</a:t>
            </a:r>
          </a:p>
          <a:p>
            <a:r>
              <a:rPr lang="en-US" dirty="0">
                <a:solidFill>
                  <a:srgbClr val="4D2F2D"/>
                </a:solidFill>
                <a:latin typeface="Courier" charset="0"/>
              </a:rPr>
              <a:t>  replicas: 3</a:t>
            </a:r>
          </a:p>
          <a:p>
            <a:r>
              <a:rPr lang="en-US" dirty="0">
                <a:solidFill>
                  <a:srgbClr val="4D2F2D"/>
                </a:solidFill>
                <a:latin typeface="Courier" charset="0"/>
              </a:rPr>
              <a:t>  selector:</a:t>
            </a:r>
          </a:p>
          <a:p>
            <a:r>
              <a:rPr lang="en-US" dirty="0">
                <a:solidFill>
                  <a:srgbClr val="4D2F2D"/>
                </a:solidFill>
                <a:latin typeface="Courier" charset="0"/>
              </a:rPr>
              <a:t>    </a:t>
            </a:r>
            <a:r>
              <a:rPr lang="en-US" dirty="0" err="1">
                <a:solidFill>
                  <a:srgbClr val="4D2F2D"/>
                </a:solidFill>
                <a:latin typeface="Courier" charset="0"/>
              </a:rPr>
              <a:t>matchLabels</a:t>
            </a:r>
            <a:r>
              <a:rPr lang="en-US" dirty="0">
                <a:solidFill>
                  <a:srgbClr val="4D2F2D"/>
                </a:solidFill>
                <a:latin typeface="Courier" charset="0"/>
              </a:rPr>
              <a:t>:</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template:</a:t>
            </a:r>
          </a:p>
          <a:p>
            <a:r>
              <a:rPr lang="en-US" dirty="0">
                <a:solidFill>
                  <a:srgbClr val="4D2F2D"/>
                </a:solidFill>
                <a:latin typeface="Courier" charset="0"/>
              </a:rPr>
              <a:t>    metadata:</a:t>
            </a:r>
          </a:p>
          <a:p>
            <a:r>
              <a:rPr lang="en-US" dirty="0">
                <a:solidFill>
                  <a:srgbClr val="4D2F2D"/>
                </a:solidFill>
                <a:latin typeface="Courier" charset="0"/>
              </a:rPr>
              <a:t>          labels:</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spec:</a:t>
            </a:r>
          </a:p>
          <a:p>
            <a:r>
              <a:rPr lang="en-US" dirty="0">
                <a:solidFill>
                  <a:srgbClr val="4D2F2D"/>
                </a:solidFill>
                <a:latin typeface="Courier" charset="0"/>
              </a:rPr>
              <a:t>          containers:</a:t>
            </a:r>
          </a:p>
          <a:p>
            <a:r>
              <a:rPr lang="en-US" dirty="0">
                <a:solidFill>
                  <a:srgbClr val="4D2F2D"/>
                </a:solidFill>
                <a:latin typeface="Courier" charset="0"/>
              </a:rPr>
              <a:t>      - name: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image: nginx:1.7.9</a:t>
            </a:r>
          </a:p>
          <a:p>
            <a:r>
              <a:rPr lang="en-US" dirty="0">
                <a:solidFill>
                  <a:srgbClr val="4D2F2D"/>
                </a:solidFill>
                <a:latin typeface="Courier" charset="0"/>
              </a:rPr>
              <a:t>        ports:</a:t>
            </a:r>
          </a:p>
          <a:p>
            <a:r>
              <a:rPr lang="en-US" dirty="0">
                <a:solidFill>
                  <a:srgbClr val="4D2F2D"/>
                </a:solidFill>
                <a:latin typeface="Courier" charset="0"/>
              </a:rPr>
              <a:t>        - </a:t>
            </a:r>
            <a:r>
              <a:rPr lang="en-US" dirty="0" err="1">
                <a:solidFill>
                  <a:srgbClr val="4D2F2D"/>
                </a:solidFill>
                <a:latin typeface="Courier" charset="0"/>
              </a:rPr>
              <a:t>containerPort</a:t>
            </a:r>
            <a:r>
              <a:rPr lang="en-US" dirty="0">
                <a:solidFill>
                  <a:srgbClr val="4D2F2D"/>
                </a:solidFill>
                <a:latin typeface="Courier" charset="0"/>
              </a:rPr>
              <a:t>: 80</a:t>
            </a:r>
            <a:endParaRPr lang="en-US" dirty="0">
              <a:solidFill>
                <a:srgbClr val="4D2F2D"/>
              </a:solidFill>
              <a:effectLst/>
              <a:latin typeface="Courier" charset="0"/>
            </a:endParaRPr>
          </a:p>
        </p:txBody>
      </p:sp>
      <p:sp>
        <p:nvSpPr>
          <p:cNvPr id="3" name="TextBox 2"/>
          <p:cNvSpPr txBox="1"/>
          <p:nvPr/>
        </p:nvSpPr>
        <p:spPr>
          <a:xfrm>
            <a:off x="231422" y="131409"/>
            <a:ext cx="861133" cy="307777"/>
          </a:xfrm>
          <a:prstGeom prst="rect">
            <a:avLst/>
          </a:prstGeom>
          <a:noFill/>
        </p:spPr>
        <p:txBody>
          <a:bodyPr wrap="none" rtlCol="0">
            <a:spAutoFit/>
          </a:bodyPr>
          <a:lstStyle/>
          <a:p>
            <a:r>
              <a:rPr lang="en-US" b="1" dirty="0" err="1"/>
              <a:t>d</a:t>
            </a:r>
            <a:r>
              <a:rPr lang="en-US" b="1" dirty="0" err="1" smtClean="0"/>
              <a:t>ep.yml</a:t>
            </a:r>
            <a:endParaRPr lang="en-US"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131" y="1747037"/>
            <a:ext cx="6028267" cy="1703798"/>
          </a:xfrm>
          <a:prstGeom prst="rect">
            <a:avLst/>
          </a:prstGeom>
        </p:spPr>
      </p:pic>
    </p:spTree>
    <p:extLst>
      <p:ext uri="{BB962C8B-B14F-4D97-AF65-F5344CB8AC3E}">
        <p14:creationId xmlns:p14="http://schemas.microsoft.com/office/powerpoint/2010/main" val="142786278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Services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613530" y="1566919"/>
            <a:ext cx="7753350" cy="609601"/>
          </a:xfrm>
          <a:prstGeom prst="rect">
            <a:avLst/>
          </a:prstGeom>
        </p:spPr>
        <p:txBody>
          <a:bodyPr vert="horz" lIns="91440" tIns="45720" rIns="91440" bIns="45720" rtlCol="0">
            <a:normAutofit fontScale="8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pPr>
            <a:r>
              <a:rPr lang="en-US" sz="2000" dirty="0"/>
              <a:t>Abstraction regarding a set of pods which enables load balancing, traffic exposure, load balancing and service discovery. </a:t>
            </a:r>
          </a:p>
        </p:txBody>
      </p:sp>
      <p:sp>
        <p:nvSpPr>
          <p:cNvPr id="7" name="Content Placeholder 2"/>
          <p:cNvSpPr txBox="1">
            <a:spLocks/>
          </p:cNvSpPr>
          <p:nvPr/>
        </p:nvSpPr>
        <p:spPr>
          <a:xfrm>
            <a:off x="457199" y="2403796"/>
            <a:ext cx="7722881" cy="3023643"/>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000" smtClean="0"/>
              <a:t>Abstraction that allows pods to die and replicate in Kubernetes without affecting your application. </a:t>
            </a:r>
          </a:p>
          <a:p>
            <a:pPr>
              <a:spcBef>
                <a:spcPts val="600"/>
              </a:spcBef>
            </a:pPr>
            <a:r>
              <a:rPr lang="en-US" sz="2000" smtClean="0"/>
              <a:t>Enable loose coupling between different Pods. </a:t>
            </a:r>
          </a:p>
          <a:p>
            <a:pPr>
              <a:spcBef>
                <a:spcPts val="600"/>
              </a:spcBef>
            </a:pPr>
            <a:r>
              <a:rPr lang="en-US" sz="2000" smtClean="0"/>
              <a:t>Provides a stable virtual IP and port</a:t>
            </a:r>
          </a:p>
          <a:p>
            <a:pPr>
              <a:spcBef>
                <a:spcPts val="600"/>
              </a:spcBef>
            </a:pPr>
            <a:r>
              <a:rPr lang="en-US" sz="2000" smtClean="0"/>
              <a:t>Services allow Pods to receive traffic.</a:t>
            </a:r>
          </a:p>
          <a:p>
            <a:pPr lvl="1">
              <a:spcBef>
                <a:spcPts val="600"/>
              </a:spcBef>
            </a:pPr>
            <a:r>
              <a:rPr lang="en-US" sz="1800" smtClean="0"/>
              <a:t>Each Pod has a unique IP but those IP addresses are not exposed outside the Pod without a service.</a:t>
            </a:r>
          </a:p>
          <a:p>
            <a:pPr>
              <a:spcBef>
                <a:spcPts val="600"/>
              </a:spcBef>
            </a:pPr>
            <a:endParaRPr lang="en-US" sz="1200" smtClean="0"/>
          </a:p>
          <a:p>
            <a:pPr>
              <a:spcBef>
                <a:spcPts val="600"/>
              </a:spcBef>
            </a:pPr>
            <a:endParaRPr lang="en-US" sz="1200" dirty="0"/>
          </a:p>
        </p:txBody>
      </p:sp>
    </p:spTree>
    <p:extLst>
      <p:ext uri="{BB962C8B-B14F-4D97-AF65-F5344CB8AC3E}">
        <p14:creationId xmlns:p14="http://schemas.microsoft.com/office/powerpoint/2010/main" val="14142987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Types of Services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43544" y="1734723"/>
            <a:ext cx="7954530" cy="4027499"/>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400" dirty="0" smtClean="0"/>
              <a:t> </a:t>
            </a:r>
            <a:r>
              <a:rPr lang="en-US" sz="2400" b="1" dirty="0" smtClean="0"/>
              <a:t>Cluster IP</a:t>
            </a:r>
            <a:r>
              <a:rPr lang="en-US" sz="2400" dirty="0" smtClean="0"/>
              <a:t>:- Expose the service on a cluster-internal IP. Using this makes the service only reachable from within the cluster.</a:t>
            </a:r>
          </a:p>
          <a:p>
            <a:pPr>
              <a:spcBef>
                <a:spcPts val="600"/>
              </a:spcBef>
            </a:pPr>
            <a:r>
              <a:rPr lang="en-US" sz="2400" dirty="0" smtClean="0"/>
              <a:t> </a:t>
            </a:r>
            <a:r>
              <a:rPr lang="en-US" sz="2400" b="1" dirty="0" err="1" smtClean="0"/>
              <a:t>NodePort</a:t>
            </a:r>
            <a:r>
              <a:rPr lang="en-US" sz="2400" dirty="0" smtClean="0"/>
              <a:t> :- Expose the service on each Node’s IP at a static port. You will be able to contact the </a:t>
            </a:r>
            <a:r>
              <a:rPr lang="en-US" sz="2400" dirty="0" err="1" smtClean="0"/>
              <a:t>NodePort</a:t>
            </a:r>
            <a:r>
              <a:rPr lang="en-US" sz="2400" dirty="0" smtClean="0"/>
              <a:t> Service, from outside the cluster by &lt;</a:t>
            </a:r>
            <a:r>
              <a:rPr lang="en-US" sz="2400" dirty="0" err="1" smtClean="0"/>
              <a:t>NodeIP</a:t>
            </a:r>
            <a:r>
              <a:rPr lang="en-US" sz="2400" dirty="0" smtClean="0"/>
              <a:t>&gt;:&lt;</a:t>
            </a:r>
            <a:r>
              <a:rPr lang="en-US" sz="2400" dirty="0" err="1" smtClean="0"/>
              <a:t>NodePort</a:t>
            </a:r>
            <a:r>
              <a:rPr lang="en-US" sz="2400" dirty="0"/>
              <a:t>&gt;</a:t>
            </a:r>
            <a:endParaRPr lang="en-US" sz="2400" dirty="0" smtClean="0"/>
          </a:p>
          <a:p>
            <a:pPr>
              <a:spcBef>
                <a:spcPts val="600"/>
              </a:spcBef>
            </a:pPr>
            <a:r>
              <a:rPr lang="en-US" sz="2400" dirty="0"/>
              <a:t> </a:t>
            </a:r>
            <a:r>
              <a:rPr lang="en-US" sz="2400" b="1" dirty="0" err="1" smtClean="0"/>
              <a:t>LoadBalancer</a:t>
            </a:r>
            <a:r>
              <a:rPr lang="en-US" sz="2400" dirty="0" smtClean="0"/>
              <a:t> :- Expose the service externally using load balancer</a:t>
            </a:r>
          </a:p>
          <a:p>
            <a:pPr>
              <a:spcBef>
                <a:spcPts val="600"/>
              </a:spcBef>
            </a:pPr>
            <a:endParaRPr lang="en-US" sz="2400" dirty="0"/>
          </a:p>
        </p:txBody>
      </p:sp>
    </p:spTree>
    <p:extLst>
      <p:ext uri="{BB962C8B-B14F-4D97-AF65-F5344CB8AC3E}">
        <p14:creationId xmlns:p14="http://schemas.microsoft.com/office/powerpoint/2010/main" val="148865766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07421"/>
            <a:ext cx="8974667" cy="2893100"/>
          </a:xfrm>
          <a:prstGeom prst="rect">
            <a:avLst/>
          </a:prstGeom>
        </p:spPr>
        <p:txBody>
          <a:bodyPr wrap="square">
            <a:spAutoFit/>
          </a:bodyPr>
          <a:lstStyle/>
          <a:p>
            <a:r>
              <a:rPr lang="de-DE" dirty="0">
                <a:solidFill>
                  <a:srgbClr val="4D2F2D"/>
                </a:solidFill>
                <a:latin typeface="Courier" charset="0"/>
              </a:rPr>
              <a:t>root@ip-172-31-68-96:~# </a:t>
            </a:r>
            <a:r>
              <a:rPr lang="de-DE" dirty="0" err="1">
                <a:solidFill>
                  <a:srgbClr val="4D2F2D"/>
                </a:solidFill>
                <a:latin typeface="Courier" charset="0"/>
              </a:rPr>
              <a:t>kubectl</a:t>
            </a:r>
            <a:r>
              <a:rPr lang="de-DE" dirty="0">
                <a:solidFill>
                  <a:srgbClr val="4D2F2D"/>
                </a:solidFill>
                <a:latin typeface="Courier" charset="0"/>
              </a:rPr>
              <a:t> </a:t>
            </a:r>
            <a:r>
              <a:rPr lang="de-DE" dirty="0" err="1">
                <a:solidFill>
                  <a:srgbClr val="4D2F2D"/>
                </a:solidFill>
                <a:latin typeface="Courier" charset="0"/>
              </a:rPr>
              <a:t>get</a:t>
            </a:r>
            <a:r>
              <a:rPr lang="de-DE" dirty="0">
                <a:solidFill>
                  <a:srgbClr val="4D2F2D"/>
                </a:solidFill>
                <a:latin typeface="Courier" charset="0"/>
              </a:rPr>
              <a:t> </a:t>
            </a:r>
            <a:r>
              <a:rPr lang="de-DE" dirty="0" err="1">
                <a:solidFill>
                  <a:srgbClr val="4D2F2D"/>
                </a:solidFill>
                <a:latin typeface="Courier" charset="0"/>
              </a:rPr>
              <a:t>svc</a:t>
            </a:r>
            <a:endParaRPr lang="de-DE" dirty="0">
              <a:solidFill>
                <a:srgbClr val="4D2F2D"/>
              </a:solidFill>
              <a:latin typeface="Courier" charset="0"/>
            </a:endParaRPr>
          </a:p>
          <a:p>
            <a:r>
              <a:rPr lang="de-DE" dirty="0">
                <a:solidFill>
                  <a:srgbClr val="4D2F2D"/>
                </a:solidFill>
                <a:latin typeface="Courier" charset="0"/>
              </a:rPr>
              <a:t>NAME         TYPE        CLUSTER-IP   EXTERNAL-IP   PORT(S)   AGE</a:t>
            </a:r>
          </a:p>
          <a:p>
            <a:r>
              <a:rPr lang="de-DE" dirty="0" err="1">
                <a:solidFill>
                  <a:srgbClr val="4D2F2D"/>
                </a:solidFill>
                <a:latin typeface="Courier" charset="0"/>
              </a:rPr>
              <a:t>kubernetes</a:t>
            </a:r>
            <a:r>
              <a:rPr lang="de-DE" dirty="0">
                <a:solidFill>
                  <a:srgbClr val="4D2F2D"/>
                </a:solidFill>
                <a:latin typeface="Courier" charset="0"/>
              </a:rPr>
              <a:t>   </a:t>
            </a:r>
            <a:r>
              <a:rPr lang="de-DE" dirty="0" err="1">
                <a:solidFill>
                  <a:srgbClr val="4D2F2D"/>
                </a:solidFill>
                <a:latin typeface="Courier" charset="0"/>
              </a:rPr>
              <a:t>ClusterIP</a:t>
            </a:r>
            <a:r>
              <a:rPr lang="de-DE" dirty="0">
                <a:solidFill>
                  <a:srgbClr val="4D2F2D"/>
                </a:solidFill>
                <a:latin typeface="Courier" charset="0"/>
              </a:rPr>
              <a:t>   10.96.0.1    &lt;</a:t>
            </a:r>
            <a:r>
              <a:rPr lang="de-DE" dirty="0" err="1">
                <a:solidFill>
                  <a:srgbClr val="4D2F2D"/>
                </a:solidFill>
                <a:latin typeface="Courier" charset="0"/>
              </a:rPr>
              <a:t>none</a:t>
            </a:r>
            <a:r>
              <a:rPr lang="de-DE" dirty="0">
                <a:solidFill>
                  <a:srgbClr val="4D2F2D"/>
                </a:solidFill>
                <a:latin typeface="Courier" charset="0"/>
              </a:rPr>
              <a:t>&gt;        443/TCP   37m</a:t>
            </a:r>
          </a:p>
          <a:p>
            <a:r>
              <a:rPr lang="de-DE" dirty="0">
                <a:solidFill>
                  <a:srgbClr val="4D2F2D"/>
                </a:solidFill>
                <a:latin typeface="Courier" charset="0"/>
              </a:rPr>
              <a:t>root@ip-172-31-68-96:~# </a:t>
            </a:r>
          </a:p>
          <a:p>
            <a:r>
              <a:rPr lang="de-DE" dirty="0">
                <a:solidFill>
                  <a:srgbClr val="4D2F2D"/>
                </a:solidFill>
                <a:latin typeface="Courier" charset="0"/>
              </a:rPr>
              <a:t>root@ip-172-31-68-96:~# </a:t>
            </a:r>
            <a:r>
              <a:rPr lang="de-DE" b="1" dirty="0" err="1">
                <a:solidFill>
                  <a:srgbClr val="4D2F2D"/>
                </a:solidFill>
                <a:latin typeface="Courier" charset="0"/>
              </a:rPr>
              <a:t>kubectl</a:t>
            </a:r>
            <a:r>
              <a:rPr lang="de-DE" b="1" dirty="0">
                <a:solidFill>
                  <a:srgbClr val="4D2F2D"/>
                </a:solidFill>
                <a:latin typeface="Courier" charset="0"/>
              </a:rPr>
              <a:t> </a:t>
            </a:r>
            <a:r>
              <a:rPr lang="de-DE" b="1" dirty="0" err="1">
                <a:solidFill>
                  <a:srgbClr val="4D2F2D"/>
                </a:solidFill>
                <a:latin typeface="Courier" charset="0"/>
              </a:rPr>
              <a:t>expose</a:t>
            </a:r>
            <a:r>
              <a:rPr lang="de-DE" b="1" dirty="0">
                <a:solidFill>
                  <a:srgbClr val="4D2F2D"/>
                </a:solidFill>
                <a:latin typeface="Courier" charset="0"/>
              </a:rPr>
              <a:t> </a:t>
            </a:r>
            <a:r>
              <a:rPr lang="de-DE" b="1" dirty="0" err="1">
                <a:solidFill>
                  <a:srgbClr val="4D2F2D"/>
                </a:solidFill>
                <a:latin typeface="Courier" charset="0"/>
              </a:rPr>
              <a:t>deployment</a:t>
            </a:r>
            <a:r>
              <a:rPr lang="de-DE" b="1" dirty="0">
                <a:solidFill>
                  <a:srgbClr val="4D2F2D"/>
                </a:solidFill>
                <a:latin typeface="Courier" charset="0"/>
              </a:rPr>
              <a:t> </a:t>
            </a:r>
            <a:r>
              <a:rPr lang="de-DE" b="1" dirty="0" err="1">
                <a:solidFill>
                  <a:srgbClr val="4D2F2D"/>
                </a:solidFill>
                <a:latin typeface="Courier" charset="0"/>
              </a:rPr>
              <a:t>nginx-deployment</a:t>
            </a:r>
            <a:r>
              <a:rPr lang="de-DE" b="1" dirty="0">
                <a:solidFill>
                  <a:srgbClr val="4D2F2D"/>
                </a:solidFill>
                <a:latin typeface="Courier" charset="0"/>
              </a:rPr>
              <a:t> --type=</a:t>
            </a:r>
            <a:r>
              <a:rPr lang="de-DE" b="1" dirty="0" err="1">
                <a:solidFill>
                  <a:srgbClr val="4D2F2D"/>
                </a:solidFill>
                <a:latin typeface="Courier" charset="0"/>
              </a:rPr>
              <a:t>LoadBalancer</a:t>
            </a:r>
            <a:r>
              <a:rPr lang="de-DE" b="1" dirty="0">
                <a:solidFill>
                  <a:srgbClr val="4D2F2D"/>
                </a:solidFill>
                <a:latin typeface="Courier" charset="0"/>
              </a:rPr>
              <a:t> --name=</a:t>
            </a:r>
            <a:r>
              <a:rPr lang="de-DE" b="1" dirty="0" err="1">
                <a:solidFill>
                  <a:srgbClr val="4D2F2D"/>
                </a:solidFill>
                <a:latin typeface="Courier" charset="0"/>
              </a:rPr>
              <a:t>nginx</a:t>
            </a:r>
            <a:r>
              <a:rPr lang="de-DE" b="1" dirty="0">
                <a:solidFill>
                  <a:srgbClr val="4D2F2D"/>
                </a:solidFill>
                <a:latin typeface="Courier" charset="0"/>
              </a:rPr>
              <a:t>-service</a:t>
            </a:r>
          </a:p>
          <a:p>
            <a:r>
              <a:rPr lang="de-DE" dirty="0" err="1">
                <a:solidFill>
                  <a:srgbClr val="4D2F2D"/>
                </a:solidFill>
                <a:latin typeface="Courier" charset="0"/>
              </a:rPr>
              <a:t>service</a:t>
            </a:r>
            <a:r>
              <a:rPr lang="de-DE" dirty="0">
                <a:solidFill>
                  <a:srgbClr val="4D2F2D"/>
                </a:solidFill>
                <a:latin typeface="Courier" charset="0"/>
              </a:rPr>
              <a:t>/</a:t>
            </a:r>
            <a:r>
              <a:rPr lang="de-DE" dirty="0" err="1">
                <a:solidFill>
                  <a:srgbClr val="4D2F2D"/>
                </a:solidFill>
                <a:latin typeface="Courier" charset="0"/>
              </a:rPr>
              <a:t>nginx</a:t>
            </a:r>
            <a:r>
              <a:rPr lang="de-DE" dirty="0">
                <a:solidFill>
                  <a:srgbClr val="4D2F2D"/>
                </a:solidFill>
                <a:latin typeface="Courier" charset="0"/>
              </a:rPr>
              <a:t>-service </a:t>
            </a:r>
            <a:r>
              <a:rPr lang="de-DE" dirty="0" err="1">
                <a:solidFill>
                  <a:srgbClr val="4D2F2D"/>
                </a:solidFill>
                <a:latin typeface="Courier" charset="0"/>
              </a:rPr>
              <a:t>exposed</a:t>
            </a:r>
            <a:endParaRPr lang="de-DE" dirty="0">
              <a:solidFill>
                <a:srgbClr val="4D2F2D"/>
              </a:solidFill>
              <a:latin typeface="Courier" charset="0"/>
            </a:endParaRPr>
          </a:p>
          <a:p>
            <a:r>
              <a:rPr lang="de-DE" dirty="0">
                <a:solidFill>
                  <a:srgbClr val="4D2F2D"/>
                </a:solidFill>
                <a:latin typeface="Courier" charset="0"/>
              </a:rPr>
              <a:t>root@ip-172-31-68-96:~# </a:t>
            </a:r>
          </a:p>
          <a:p>
            <a:r>
              <a:rPr lang="de-DE" dirty="0">
                <a:solidFill>
                  <a:srgbClr val="4D2F2D"/>
                </a:solidFill>
                <a:latin typeface="Courier" charset="0"/>
              </a:rPr>
              <a:t>root@ip-172-31-68-96:~# </a:t>
            </a:r>
            <a:r>
              <a:rPr lang="de-DE" dirty="0" err="1">
                <a:solidFill>
                  <a:srgbClr val="4D2F2D"/>
                </a:solidFill>
                <a:latin typeface="Courier" charset="0"/>
              </a:rPr>
              <a:t>kubectl</a:t>
            </a:r>
            <a:r>
              <a:rPr lang="de-DE" dirty="0">
                <a:solidFill>
                  <a:srgbClr val="4D2F2D"/>
                </a:solidFill>
                <a:latin typeface="Courier" charset="0"/>
              </a:rPr>
              <a:t> </a:t>
            </a:r>
            <a:r>
              <a:rPr lang="de-DE" dirty="0" err="1">
                <a:solidFill>
                  <a:srgbClr val="4D2F2D"/>
                </a:solidFill>
                <a:latin typeface="Courier" charset="0"/>
              </a:rPr>
              <a:t>get</a:t>
            </a:r>
            <a:r>
              <a:rPr lang="de-DE" dirty="0">
                <a:solidFill>
                  <a:srgbClr val="4D2F2D"/>
                </a:solidFill>
                <a:latin typeface="Courier" charset="0"/>
              </a:rPr>
              <a:t> </a:t>
            </a:r>
            <a:r>
              <a:rPr lang="de-DE" dirty="0" err="1">
                <a:solidFill>
                  <a:srgbClr val="4D2F2D"/>
                </a:solidFill>
                <a:latin typeface="Courier" charset="0"/>
              </a:rPr>
              <a:t>svc</a:t>
            </a:r>
            <a:endParaRPr lang="de-DE" dirty="0">
              <a:solidFill>
                <a:srgbClr val="4D2F2D"/>
              </a:solidFill>
              <a:latin typeface="Courier" charset="0"/>
            </a:endParaRPr>
          </a:p>
          <a:p>
            <a:r>
              <a:rPr lang="de-DE" dirty="0">
                <a:solidFill>
                  <a:srgbClr val="4D2F2D"/>
                </a:solidFill>
                <a:latin typeface="Courier" charset="0"/>
              </a:rPr>
              <a:t>NAME            TYPE           CLUSTER-IP     EXTERNAL-IP   PORT(S)        AGE</a:t>
            </a:r>
          </a:p>
          <a:p>
            <a:r>
              <a:rPr lang="de-DE" dirty="0" err="1">
                <a:solidFill>
                  <a:srgbClr val="4D2F2D"/>
                </a:solidFill>
                <a:latin typeface="Courier" charset="0"/>
              </a:rPr>
              <a:t>kubernetes</a:t>
            </a:r>
            <a:r>
              <a:rPr lang="de-DE" dirty="0">
                <a:solidFill>
                  <a:srgbClr val="4D2F2D"/>
                </a:solidFill>
                <a:latin typeface="Courier" charset="0"/>
              </a:rPr>
              <a:t>      </a:t>
            </a:r>
            <a:r>
              <a:rPr lang="de-DE" dirty="0" err="1">
                <a:solidFill>
                  <a:srgbClr val="4D2F2D"/>
                </a:solidFill>
                <a:latin typeface="Courier" charset="0"/>
              </a:rPr>
              <a:t>ClusterIP</a:t>
            </a:r>
            <a:r>
              <a:rPr lang="de-DE" dirty="0">
                <a:solidFill>
                  <a:srgbClr val="4D2F2D"/>
                </a:solidFill>
                <a:latin typeface="Courier" charset="0"/>
              </a:rPr>
              <a:t>      10.96.0.1      &lt;</a:t>
            </a:r>
            <a:r>
              <a:rPr lang="de-DE" dirty="0" err="1">
                <a:solidFill>
                  <a:srgbClr val="4D2F2D"/>
                </a:solidFill>
                <a:latin typeface="Courier" charset="0"/>
              </a:rPr>
              <a:t>none</a:t>
            </a:r>
            <a:r>
              <a:rPr lang="de-DE" dirty="0">
                <a:solidFill>
                  <a:srgbClr val="4D2F2D"/>
                </a:solidFill>
                <a:latin typeface="Courier" charset="0"/>
              </a:rPr>
              <a:t>&gt;        443/TCP        37m</a:t>
            </a:r>
          </a:p>
          <a:p>
            <a:r>
              <a:rPr lang="de-DE" dirty="0" err="1">
                <a:solidFill>
                  <a:srgbClr val="4D2F2D"/>
                </a:solidFill>
                <a:latin typeface="Courier" charset="0"/>
              </a:rPr>
              <a:t>nginx</a:t>
            </a:r>
            <a:r>
              <a:rPr lang="de-DE" dirty="0">
                <a:solidFill>
                  <a:srgbClr val="4D2F2D"/>
                </a:solidFill>
                <a:latin typeface="Courier" charset="0"/>
              </a:rPr>
              <a:t>-service   </a:t>
            </a:r>
            <a:r>
              <a:rPr lang="de-DE" dirty="0" err="1">
                <a:solidFill>
                  <a:srgbClr val="4D2F2D"/>
                </a:solidFill>
                <a:latin typeface="Courier" charset="0"/>
              </a:rPr>
              <a:t>LoadBalancer</a:t>
            </a:r>
            <a:r>
              <a:rPr lang="de-DE" dirty="0">
                <a:solidFill>
                  <a:srgbClr val="4D2F2D"/>
                </a:solidFill>
                <a:latin typeface="Courier" charset="0"/>
              </a:rPr>
              <a:t>   10.102.89.83   &lt;</a:t>
            </a:r>
            <a:r>
              <a:rPr lang="de-DE" dirty="0" err="1">
                <a:solidFill>
                  <a:srgbClr val="4D2F2D"/>
                </a:solidFill>
                <a:latin typeface="Courier" charset="0"/>
              </a:rPr>
              <a:t>pending</a:t>
            </a:r>
            <a:r>
              <a:rPr lang="de-DE" dirty="0">
                <a:solidFill>
                  <a:srgbClr val="4D2F2D"/>
                </a:solidFill>
                <a:latin typeface="Courier" charset="0"/>
              </a:rPr>
              <a:t>&gt;     80:31095/TCP   3s</a:t>
            </a:r>
          </a:p>
          <a:p>
            <a:r>
              <a:rPr lang="de-DE" dirty="0">
                <a:solidFill>
                  <a:srgbClr val="4D2F2D"/>
                </a:solidFill>
                <a:latin typeface="Courier" charset="0"/>
              </a:rPr>
              <a:t>root@ip-172-31-68-96:~#</a:t>
            </a:r>
            <a:endParaRPr lang="de-DE" dirty="0">
              <a:solidFill>
                <a:srgbClr val="4D2F2D"/>
              </a:solidFill>
              <a:effectLst/>
              <a:latin typeface="Courier" charset="0"/>
            </a:endParaRPr>
          </a:p>
        </p:txBody>
      </p:sp>
      <p:sp>
        <p:nvSpPr>
          <p:cNvPr id="6" name="TextBox 5"/>
          <p:cNvSpPr txBox="1"/>
          <p:nvPr/>
        </p:nvSpPr>
        <p:spPr>
          <a:xfrm>
            <a:off x="-1490133" y="2370667"/>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8836744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6866" y="1124857"/>
            <a:ext cx="7908657" cy="4375002"/>
          </a:xfrm>
          <a:prstGeom prst="rect">
            <a:avLst/>
          </a:prstGeom>
        </p:spPr>
      </p:pic>
    </p:spTree>
    <p:extLst>
      <p:ext uri="{BB962C8B-B14F-4D97-AF65-F5344CB8AC3E}">
        <p14:creationId xmlns:p14="http://schemas.microsoft.com/office/powerpoint/2010/main" val="313426996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mount host path</a:t>
            </a:r>
            <a:endParaRPr lang="en-US" dirty="0"/>
          </a:p>
        </p:txBody>
      </p:sp>
      <p:sp>
        <p:nvSpPr>
          <p:cNvPr id="3" name="Text Placeholder 2"/>
          <p:cNvSpPr>
            <a:spLocks noGrp="1"/>
          </p:cNvSpPr>
          <p:nvPr>
            <p:ph type="body" idx="1"/>
          </p:nvPr>
        </p:nvSpPr>
        <p:spPr/>
        <p:txBody>
          <a:bodyPr/>
          <a:lstStyle/>
          <a:p>
            <a:pPr marL="203200" indent="0">
              <a:buNone/>
            </a:pPr>
            <a:r>
              <a:rPr lang="en-US" sz="2200" dirty="0">
                <a:hlinkClick r:id="rId2"/>
              </a:rPr>
              <a:t>https://github.com/shekhar2010us/microservices_kubernetes_docker/blob/master/k8s_yaml/5apicomposerservice-</a:t>
            </a:r>
            <a:r>
              <a:rPr lang="en-US" sz="2200" dirty="0" smtClean="0">
                <a:hlinkClick r:id="rId2"/>
              </a:rPr>
              <a:t>deployment.yml</a:t>
            </a:r>
            <a:endParaRPr lang="en-US" sz="2200" dirty="0" smtClean="0"/>
          </a:p>
          <a:p>
            <a:pPr marL="203200" indent="0">
              <a:buNone/>
            </a:pPr>
            <a:endParaRPr lang="en-US" sz="2200" dirty="0"/>
          </a:p>
        </p:txBody>
      </p:sp>
    </p:spTree>
    <p:extLst>
      <p:ext uri="{BB962C8B-B14F-4D97-AF65-F5344CB8AC3E}">
        <p14:creationId xmlns:p14="http://schemas.microsoft.com/office/powerpoint/2010/main" val="277162836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31449" y="1492819"/>
            <a:ext cx="7954530" cy="732705"/>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1800" dirty="0" smtClean="0"/>
              <a:t> PV: Storage </a:t>
            </a:r>
            <a:r>
              <a:rPr lang="en-US" sz="1800" dirty="0"/>
              <a:t>in the cluster that has been provisioned by an </a:t>
            </a:r>
            <a:r>
              <a:rPr lang="en-US" sz="1800" dirty="0" smtClean="0"/>
              <a:t>administrator (static or dynamic) and is independent </a:t>
            </a:r>
            <a:r>
              <a:rPr lang="en-US" sz="1800" dirty="0"/>
              <a:t>of any individual pod that uses the PV</a:t>
            </a:r>
            <a:r>
              <a:rPr lang="en-US" sz="1800" dirty="0" smtClean="0"/>
              <a:t>.</a:t>
            </a:r>
          </a:p>
          <a:p>
            <a:pPr>
              <a:spcBef>
                <a:spcPts val="600"/>
              </a:spcBef>
            </a:pPr>
            <a:endParaRPr lang="en-US" sz="1800" dirty="0"/>
          </a:p>
        </p:txBody>
      </p:sp>
      <p:sp>
        <p:nvSpPr>
          <p:cNvPr id="3" name="TextBox 2"/>
          <p:cNvSpPr txBox="1"/>
          <p:nvPr/>
        </p:nvSpPr>
        <p:spPr>
          <a:xfrm>
            <a:off x="568476" y="2310190"/>
            <a:ext cx="7559524" cy="3447098"/>
          </a:xfrm>
          <a:prstGeom prst="rect">
            <a:avLst/>
          </a:prstGeom>
          <a:noFill/>
        </p:spPr>
        <p:txBody>
          <a:bodyPr wrap="square" numCol="1" rtlCol="0">
            <a:spAutoFit/>
          </a:bodyPr>
          <a:lstStyle/>
          <a:p>
            <a:pPr>
              <a:spcBef>
                <a:spcPts val="600"/>
              </a:spcBef>
            </a:pPr>
            <a:r>
              <a:rPr lang="en-US" b="1" dirty="0" smtClean="0"/>
              <a:t>Following volumes are supported by </a:t>
            </a:r>
            <a:r>
              <a:rPr lang="en-US" b="1" dirty="0" err="1" smtClean="0"/>
              <a:t>Kubernetes</a:t>
            </a:r>
            <a:r>
              <a:rPr lang="en-US" b="1" dirty="0" smtClean="0"/>
              <a:t>:</a:t>
            </a:r>
          </a:p>
          <a:p>
            <a:pPr>
              <a:spcBef>
                <a:spcPts val="600"/>
              </a:spcBef>
            </a:pPr>
            <a:endParaRPr lang="en-US" dirty="0" smtClean="0"/>
          </a:p>
          <a:p>
            <a:pPr>
              <a:spcBef>
                <a:spcPts val="600"/>
              </a:spcBef>
            </a:pPr>
            <a:r>
              <a:rPr lang="en-US" dirty="0" err="1" smtClean="0"/>
              <a:t>GCEPersistentDisk</a:t>
            </a:r>
            <a:r>
              <a:rPr lang="en-US" dirty="0" smtClean="0"/>
              <a:t> ; </a:t>
            </a:r>
            <a:r>
              <a:rPr lang="en-US" dirty="0" err="1" smtClean="0"/>
              <a:t>AWSElasticBlockStore</a:t>
            </a:r>
            <a:endParaRPr lang="en-US" dirty="0"/>
          </a:p>
          <a:p>
            <a:pPr>
              <a:spcBef>
                <a:spcPts val="600"/>
              </a:spcBef>
            </a:pPr>
            <a:r>
              <a:rPr lang="en-US" dirty="0" err="1" smtClean="0"/>
              <a:t>AzureFile</a:t>
            </a:r>
            <a:r>
              <a:rPr lang="en-US" dirty="0" smtClean="0"/>
              <a:t> ; </a:t>
            </a:r>
            <a:r>
              <a:rPr lang="en-US" dirty="0" err="1" smtClean="0"/>
              <a:t>AzureDisk</a:t>
            </a:r>
            <a:endParaRPr lang="en-US" dirty="0"/>
          </a:p>
          <a:p>
            <a:pPr>
              <a:spcBef>
                <a:spcPts val="600"/>
              </a:spcBef>
            </a:pPr>
            <a:r>
              <a:rPr lang="en-US" dirty="0"/>
              <a:t>FC (</a:t>
            </a:r>
            <a:r>
              <a:rPr lang="en-US" dirty="0" err="1"/>
              <a:t>Fibre</a:t>
            </a:r>
            <a:r>
              <a:rPr lang="en-US" dirty="0"/>
              <a:t> Channel</a:t>
            </a:r>
            <a:r>
              <a:rPr lang="en-US" dirty="0" smtClean="0"/>
              <a:t>) ; </a:t>
            </a:r>
            <a:r>
              <a:rPr lang="en-US" dirty="0" err="1" smtClean="0"/>
              <a:t>FlexVolume</a:t>
            </a:r>
            <a:endParaRPr lang="en-US" dirty="0"/>
          </a:p>
          <a:p>
            <a:pPr>
              <a:spcBef>
                <a:spcPts val="600"/>
              </a:spcBef>
            </a:pPr>
            <a:r>
              <a:rPr lang="en-US" dirty="0" err="1" smtClean="0"/>
              <a:t>Flocker</a:t>
            </a:r>
            <a:r>
              <a:rPr lang="en-US" dirty="0" smtClean="0"/>
              <a:t> ; NFS</a:t>
            </a:r>
            <a:endParaRPr lang="en-US" dirty="0"/>
          </a:p>
          <a:p>
            <a:pPr>
              <a:spcBef>
                <a:spcPts val="600"/>
              </a:spcBef>
            </a:pPr>
            <a:r>
              <a:rPr lang="en-US" dirty="0" err="1" smtClean="0"/>
              <a:t>iSCSI</a:t>
            </a:r>
            <a:r>
              <a:rPr lang="en-US" dirty="0" smtClean="0"/>
              <a:t> ; RBD </a:t>
            </a:r>
            <a:r>
              <a:rPr lang="en-US" dirty="0"/>
              <a:t>(</a:t>
            </a:r>
            <a:r>
              <a:rPr lang="en-US" dirty="0" err="1"/>
              <a:t>Ceph</a:t>
            </a:r>
            <a:r>
              <a:rPr lang="en-US" dirty="0"/>
              <a:t> Block Device)</a:t>
            </a:r>
          </a:p>
          <a:p>
            <a:pPr>
              <a:spcBef>
                <a:spcPts val="600"/>
              </a:spcBef>
            </a:pPr>
            <a:r>
              <a:rPr lang="en-US" dirty="0" err="1" smtClean="0"/>
              <a:t>CephFS</a:t>
            </a:r>
            <a:r>
              <a:rPr lang="en-US" dirty="0" smtClean="0"/>
              <a:t> ; Cinder </a:t>
            </a:r>
            <a:r>
              <a:rPr lang="en-US" dirty="0"/>
              <a:t>(</a:t>
            </a:r>
            <a:r>
              <a:rPr lang="en-US" dirty="0" err="1"/>
              <a:t>OpenStack</a:t>
            </a:r>
            <a:r>
              <a:rPr lang="en-US" dirty="0"/>
              <a:t> block storage)</a:t>
            </a:r>
          </a:p>
          <a:p>
            <a:pPr>
              <a:spcBef>
                <a:spcPts val="600"/>
              </a:spcBef>
            </a:pPr>
            <a:r>
              <a:rPr lang="en-US" dirty="0" err="1" smtClean="0"/>
              <a:t>Glusterfs</a:t>
            </a:r>
            <a:r>
              <a:rPr lang="en-US" dirty="0" smtClean="0"/>
              <a:t> ; </a:t>
            </a:r>
            <a:r>
              <a:rPr lang="en-US" dirty="0" err="1" smtClean="0"/>
              <a:t>VsphereVolume</a:t>
            </a:r>
            <a:endParaRPr lang="en-US" dirty="0"/>
          </a:p>
          <a:p>
            <a:pPr>
              <a:spcBef>
                <a:spcPts val="600"/>
              </a:spcBef>
            </a:pPr>
            <a:r>
              <a:rPr lang="en-US" dirty="0" err="1" smtClean="0"/>
              <a:t>Portworx</a:t>
            </a:r>
            <a:r>
              <a:rPr lang="en-US" dirty="0" smtClean="0"/>
              <a:t> Volumes ; </a:t>
            </a:r>
            <a:r>
              <a:rPr lang="en-US" dirty="0" err="1" smtClean="0"/>
              <a:t>ScaleIO</a:t>
            </a:r>
            <a:r>
              <a:rPr lang="en-US" dirty="0" smtClean="0"/>
              <a:t> Volumes</a:t>
            </a:r>
          </a:p>
          <a:p>
            <a:pPr>
              <a:spcBef>
                <a:spcPts val="600"/>
              </a:spcBef>
            </a:pPr>
            <a:r>
              <a:rPr lang="en-US" dirty="0" err="1" smtClean="0"/>
              <a:t>StorageOS</a:t>
            </a:r>
            <a:endParaRPr lang="en-US" dirty="0"/>
          </a:p>
          <a:p>
            <a:endParaRPr lang="en-US" dirty="0"/>
          </a:p>
        </p:txBody>
      </p:sp>
    </p:spTree>
    <p:extLst>
      <p:ext uri="{BB962C8B-B14F-4D97-AF65-F5344CB8AC3E}">
        <p14:creationId xmlns:p14="http://schemas.microsoft.com/office/powerpoint/2010/main" val="136025176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2667" y="1741714"/>
            <a:ext cx="7559524" cy="3970318"/>
          </a:xfrm>
          <a:prstGeom prst="rect">
            <a:avLst/>
          </a:prstGeom>
          <a:noFill/>
        </p:spPr>
        <p:txBody>
          <a:bodyPr wrap="square" numCol="1" rtlCol="0">
            <a:spAutoFit/>
          </a:bodyPr>
          <a:lstStyle/>
          <a:p>
            <a:r>
              <a:rPr lang="en-US" dirty="0" err="1"/>
              <a:t>apiVersion</a:t>
            </a:r>
            <a:r>
              <a:rPr lang="en-US" dirty="0"/>
              <a:t>: v1</a:t>
            </a:r>
          </a:p>
          <a:p>
            <a:r>
              <a:rPr lang="en-US" dirty="0"/>
              <a:t>kind: </a:t>
            </a:r>
            <a:r>
              <a:rPr lang="en-US" dirty="0" err="1"/>
              <a:t>PersistentVolume</a:t>
            </a:r>
            <a:endParaRPr lang="en-US" dirty="0"/>
          </a:p>
          <a:p>
            <a:r>
              <a:rPr lang="en-US" dirty="0"/>
              <a:t>metadata:</a:t>
            </a:r>
          </a:p>
          <a:p>
            <a:r>
              <a:rPr lang="en-US" dirty="0"/>
              <a:t>  name: pv0003</a:t>
            </a:r>
          </a:p>
          <a:p>
            <a:r>
              <a:rPr lang="en-US" dirty="0"/>
              <a:t>spec:</a:t>
            </a:r>
          </a:p>
          <a:p>
            <a:r>
              <a:rPr lang="en-US" dirty="0"/>
              <a:t>  capacity:</a:t>
            </a:r>
          </a:p>
          <a:p>
            <a:r>
              <a:rPr lang="en-US" dirty="0"/>
              <a:t>    storage: 5Gi</a:t>
            </a:r>
          </a:p>
          <a:p>
            <a:r>
              <a:rPr lang="en-US" dirty="0"/>
              <a:t>  </a:t>
            </a:r>
            <a:r>
              <a:rPr lang="en-US" dirty="0" err="1"/>
              <a:t>volumeMode</a:t>
            </a:r>
            <a:r>
              <a:rPr lang="en-US" dirty="0"/>
              <a:t>: </a:t>
            </a:r>
            <a:r>
              <a:rPr lang="en-US" dirty="0" err="1"/>
              <a:t>Filesystem</a:t>
            </a:r>
            <a:endParaRPr lang="en-US" dirty="0"/>
          </a:p>
          <a:p>
            <a:r>
              <a:rPr lang="en-US" dirty="0"/>
              <a:t>  </a:t>
            </a:r>
            <a:r>
              <a:rPr lang="en-US" dirty="0" err="1"/>
              <a:t>accessModes</a:t>
            </a:r>
            <a:r>
              <a:rPr lang="en-US" dirty="0"/>
              <a:t>:</a:t>
            </a:r>
          </a:p>
          <a:p>
            <a:r>
              <a:rPr lang="en-US" dirty="0"/>
              <a:t>    - </a:t>
            </a:r>
            <a:r>
              <a:rPr lang="en-US" dirty="0" err="1"/>
              <a:t>ReadWriteOnce</a:t>
            </a:r>
            <a:endParaRPr lang="en-US" dirty="0"/>
          </a:p>
          <a:p>
            <a:r>
              <a:rPr lang="en-US" dirty="0"/>
              <a:t>  </a:t>
            </a:r>
            <a:r>
              <a:rPr lang="en-US" dirty="0" err="1"/>
              <a:t>persistentVolumeReclaimPolicy</a:t>
            </a:r>
            <a:r>
              <a:rPr lang="en-US" dirty="0"/>
              <a:t>: Recycle</a:t>
            </a:r>
          </a:p>
          <a:p>
            <a:r>
              <a:rPr lang="en-US" dirty="0"/>
              <a:t>  </a:t>
            </a:r>
            <a:r>
              <a:rPr lang="en-US" dirty="0" err="1"/>
              <a:t>storageClassName</a:t>
            </a:r>
            <a:r>
              <a:rPr lang="en-US" dirty="0"/>
              <a:t>: slow</a:t>
            </a:r>
          </a:p>
          <a:p>
            <a:r>
              <a:rPr lang="en-US" dirty="0"/>
              <a:t>  </a:t>
            </a:r>
            <a:r>
              <a:rPr lang="en-US" dirty="0" err="1"/>
              <a:t>mountOptions</a:t>
            </a:r>
            <a:r>
              <a:rPr lang="en-US" dirty="0"/>
              <a:t>:</a:t>
            </a:r>
          </a:p>
          <a:p>
            <a:r>
              <a:rPr lang="en-US" dirty="0"/>
              <a:t>    - hard</a:t>
            </a:r>
          </a:p>
          <a:p>
            <a:r>
              <a:rPr lang="en-US" dirty="0"/>
              <a:t>    - </a:t>
            </a:r>
            <a:r>
              <a:rPr lang="en-US" dirty="0" err="1"/>
              <a:t>nfsvers</a:t>
            </a:r>
            <a:r>
              <a:rPr lang="en-US" dirty="0"/>
              <a:t>=4.1</a:t>
            </a:r>
          </a:p>
          <a:p>
            <a:r>
              <a:rPr lang="en-US" dirty="0"/>
              <a:t>  </a:t>
            </a:r>
            <a:r>
              <a:rPr lang="en-US" dirty="0" err="1"/>
              <a:t>nfs</a:t>
            </a:r>
            <a:r>
              <a:rPr lang="en-US" dirty="0"/>
              <a:t>:</a:t>
            </a:r>
          </a:p>
          <a:p>
            <a:r>
              <a:rPr lang="en-US" dirty="0"/>
              <a:t>    path: /</a:t>
            </a:r>
            <a:r>
              <a:rPr lang="en-US" dirty="0" err="1"/>
              <a:t>tmp</a:t>
            </a:r>
            <a:endParaRPr lang="en-US" dirty="0"/>
          </a:p>
          <a:p>
            <a:r>
              <a:rPr lang="en-US" dirty="0"/>
              <a:t>    server: 172.17.0.2</a:t>
            </a:r>
          </a:p>
        </p:txBody>
      </p:sp>
    </p:spTree>
    <p:extLst>
      <p:ext uri="{BB962C8B-B14F-4D97-AF65-F5344CB8AC3E}">
        <p14:creationId xmlns:p14="http://schemas.microsoft.com/office/powerpoint/2010/main" val="56681300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 Claims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43544" y="1734723"/>
            <a:ext cx="7954530" cy="4027499"/>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400" dirty="0" smtClean="0"/>
              <a:t> PVC: Request for a storage by a user, it is similar </a:t>
            </a:r>
            <a:r>
              <a:rPr lang="en-US" sz="2400" dirty="0"/>
              <a:t>to pod and </a:t>
            </a:r>
            <a:r>
              <a:rPr lang="en-US" sz="2400" dirty="0" smtClean="0"/>
              <a:t>it </a:t>
            </a:r>
            <a:r>
              <a:rPr lang="en-US" sz="2400" dirty="0"/>
              <a:t>can request specific size and access modes (e.g., can be mounted once read/write or many times read-only)</a:t>
            </a:r>
            <a:r>
              <a:rPr lang="en-US" sz="2400" dirty="0" smtClean="0"/>
              <a:t>.</a:t>
            </a:r>
          </a:p>
          <a:p>
            <a:pPr>
              <a:spcBef>
                <a:spcPts val="600"/>
              </a:spcBef>
            </a:pPr>
            <a:endParaRPr lang="en-US" sz="2400" dirty="0" smtClean="0"/>
          </a:p>
          <a:p>
            <a:pPr marL="203200" indent="0">
              <a:spcBef>
                <a:spcPts val="600"/>
              </a:spcBef>
              <a:buNone/>
            </a:pPr>
            <a:r>
              <a:rPr lang="en-US" sz="1600" dirty="0">
                <a:hlinkClick r:id="rId3"/>
              </a:rPr>
              <a:t>https://github.com/shekhar2010us/microservices_kubernetes_docker/blob/master/k8s_yaml/userservice-pc.yml</a:t>
            </a:r>
            <a:endParaRPr lang="en-US" sz="1600" dirty="0"/>
          </a:p>
          <a:p>
            <a:pPr marL="203200" indent="0">
              <a:spcBef>
                <a:spcPts val="600"/>
              </a:spcBef>
              <a:buNone/>
            </a:pPr>
            <a:endParaRPr lang="en-US" sz="2400" dirty="0"/>
          </a:p>
          <a:p>
            <a:pPr marL="203200" indent="0">
              <a:spcBef>
                <a:spcPts val="600"/>
              </a:spcBef>
              <a:buNone/>
            </a:pPr>
            <a:r>
              <a:rPr lang="en-US" sz="1600" dirty="0">
                <a:hlinkClick r:id="rId4"/>
              </a:rPr>
              <a:t>https://github.com/shekhar2010us/microservices_kubernetes_docker/blob/master/k8s_yaml/3userservice-</a:t>
            </a:r>
            <a:r>
              <a:rPr lang="en-US" sz="1600" dirty="0" smtClean="0">
                <a:hlinkClick r:id="rId4"/>
              </a:rPr>
              <a:t>deployment.yml</a:t>
            </a:r>
            <a:endParaRPr lang="en-US" sz="1600" dirty="0" smtClean="0"/>
          </a:p>
          <a:p>
            <a:pPr>
              <a:spcBef>
                <a:spcPts val="600"/>
              </a:spcBef>
            </a:pPr>
            <a:endParaRPr lang="en-US" sz="2400" dirty="0" smtClean="0"/>
          </a:p>
          <a:p>
            <a:pPr marL="203200" indent="0">
              <a:spcBef>
                <a:spcPts val="600"/>
              </a:spcBef>
              <a:buNone/>
            </a:pPr>
            <a:endParaRPr lang="en-US" sz="1600" dirty="0"/>
          </a:p>
        </p:txBody>
      </p:sp>
    </p:spTree>
    <p:extLst>
      <p:ext uri="{BB962C8B-B14F-4D97-AF65-F5344CB8AC3E}">
        <p14:creationId xmlns:p14="http://schemas.microsoft.com/office/powerpoint/2010/main" val="8757161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pic>
        <p:nvPicPr>
          <p:cNvPr id="226" name="Shape 226"/>
          <p:cNvPicPr preferRelativeResize="0">
            <a:picLocks noGrp="1"/>
          </p:cNvPicPr>
          <p:nvPr>
            <p:ph type="body" idx="1"/>
          </p:nvPr>
        </p:nvPicPr>
        <p:blipFill rotWithShape="1">
          <a:blip r:embed="rId3">
            <a:alphaModFix/>
          </a:blip>
          <a:srcRect/>
          <a:stretch/>
        </p:blipFill>
        <p:spPr>
          <a:xfrm>
            <a:off x="457200" y="1939615"/>
            <a:ext cx="8229600" cy="3602656"/>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2400"/>
            <a:ext cx="4535412" cy="796552"/>
          </a:xfrm>
        </p:spPr>
        <p:txBody>
          <a:bodyPr/>
          <a:lstStyle/>
          <a:p>
            <a:r>
              <a:rPr lang="en-US" dirty="0" err="1" smtClean="0"/>
              <a:t>CronJob</a:t>
            </a:r>
            <a:r>
              <a:rPr lang="en-US" dirty="0" smtClean="0"/>
              <a:t> Example</a:t>
            </a:r>
            <a:endParaRPr lang="en-US" dirty="0"/>
          </a:p>
        </p:txBody>
      </p:sp>
      <p:sp>
        <p:nvSpPr>
          <p:cNvPr id="3" name="Text Placeholder 2"/>
          <p:cNvSpPr>
            <a:spLocks noGrp="1"/>
          </p:cNvSpPr>
          <p:nvPr>
            <p:ph type="body" sz="quarter" idx="11"/>
          </p:nvPr>
        </p:nvSpPr>
        <p:spPr>
          <a:xfrm>
            <a:off x="413406" y="1397935"/>
            <a:ext cx="8401050" cy="4792663"/>
          </a:xfrm>
        </p:spPr>
        <p:txBody>
          <a:bodyPr/>
          <a:lstStyle/>
          <a:p>
            <a:pPr marL="203200" indent="0">
              <a:lnSpc>
                <a:spcPct val="70000"/>
              </a:lnSpc>
              <a:buNone/>
            </a:pPr>
            <a:r>
              <a:rPr lang="en-US" sz="1500" dirty="0" err="1" smtClean="0"/>
              <a:t>apiVersion</a:t>
            </a:r>
            <a:r>
              <a:rPr lang="en-US" sz="1500" dirty="0"/>
              <a:t>: batch/v1beta1</a:t>
            </a:r>
          </a:p>
          <a:p>
            <a:pPr marL="203200" indent="0">
              <a:lnSpc>
                <a:spcPct val="70000"/>
              </a:lnSpc>
              <a:buNone/>
            </a:pPr>
            <a:r>
              <a:rPr lang="en-US" sz="1500" dirty="0"/>
              <a:t>kind: </a:t>
            </a:r>
            <a:r>
              <a:rPr lang="en-US" sz="1500" b="1" dirty="0" err="1"/>
              <a:t>CronJob</a:t>
            </a:r>
            <a:endParaRPr lang="en-US" sz="1500" b="1" dirty="0"/>
          </a:p>
          <a:p>
            <a:pPr marL="203200" indent="0">
              <a:lnSpc>
                <a:spcPct val="70000"/>
              </a:lnSpc>
              <a:buNone/>
            </a:pPr>
            <a:r>
              <a:rPr lang="en-US" sz="1500" dirty="0"/>
              <a:t>metadata:</a:t>
            </a:r>
          </a:p>
          <a:p>
            <a:pPr marL="203200" indent="0">
              <a:lnSpc>
                <a:spcPct val="70000"/>
              </a:lnSpc>
              <a:buNone/>
            </a:pPr>
            <a:r>
              <a:rPr lang="en-US" sz="1500" dirty="0"/>
              <a:t>  name: hello</a:t>
            </a:r>
          </a:p>
          <a:p>
            <a:pPr marL="203200" indent="0">
              <a:lnSpc>
                <a:spcPct val="70000"/>
              </a:lnSpc>
              <a:buNone/>
            </a:pPr>
            <a:r>
              <a:rPr lang="en-US" sz="1500" dirty="0"/>
              <a:t>spec:</a:t>
            </a:r>
          </a:p>
          <a:p>
            <a:pPr marL="203200" indent="0">
              <a:lnSpc>
                <a:spcPct val="70000"/>
              </a:lnSpc>
              <a:buNone/>
            </a:pPr>
            <a:r>
              <a:rPr lang="en-US" sz="1500" dirty="0"/>
              <a:t>  schedule: "*/1 * * * *"</a:t>
            </a:r>
          </a:p>
          <a:p>
            <a:pPr marL="203200" indent="0">
              <a:lnSpc>
                <a:spcPct val="70000"/>
              </a:lnSpc>
              <a:buNone/>
            </a:pPr>
            <a:r>
              <a:rPr lang="en-US" sz="1500" dirty="0"/>
              <a:t>  </a:t>
            </a:r>
            <a:r>
              <a:rPr lang="en-US" sz="1500" dirty="0" err="1"/>
              <a:t>jobTemplate</a:t>
            </a:r>
            <a:r>
              <a:rPr lang="en-US" sz="1500" dirty="0"/>
              <a:t>:</a:t>
            </a:r>
          </a:p>
          <a:p>
            <a:pPr marL="203200" indent="0">
              <a:lnSpc>
                <a:spcPct val="70000"/>
              </a:lnSpc>
              <a:buNone/>
            </a:pPr>
            <a:r>
              <a:rPr lang="en-US" sz="1500" dirty="0"/>
              <a:t>    spec:</a:t>
            </a:r>
          </a:p>
          <a:p>
            <a:pPr marL="203200" indent="0">
              <a:lnSpc>
                <a:spcPct val="70000"/>
              </a:lnSpc>
              <a:buNone/>
            </a:pPr>
            <a:r>
              <a:rPr lang="en-US" sz="1500" dirty="0"/>
              <a:t>      template:</a:t>
            </a:r>
          </a:p>
          <a:p>
            <a:pPr marL="203200" indent="0">
              <a:lnSpc>
                <a:spcPct val="70000"/>
              </a:lnSpc>
              <a:buNone/>
            </a:pPr>
            <a:r>
              <a:rPr lang="en-US" sz="1500" dirty="0"/>
              <a:t>        spec:</a:t>
            </a:r>
          </a:p>
          <a:p>
            <a:pPr marL="203200" indent="0">
              <a:lnSpc>
                <a:spcPct val="70000"/>
              </a:lnSpc>
              <a:buNone/>
            </a:pPr>
            <a:r>
              <a:rPr lang="en-US" sz="1500" dirty="0"/>
              <a:t>          containers:</a:t>
            </a:r>
          </a:p>
          <a:p>
            <a:pPr marL="203200" indent="0">
              <a:lnSpc>
                <a:spcPct val="70000"/>
              </a:lnSpc>
              <a:buNone/>
            </a:pPr>
            <a:r>
              <a:rPr lang="en-US" sz="1500" dirty="0"/>
              <a:t>          - name: hello</a:t>
            </a:r>
          </a:p>
          <a:p>
            <a:pPr marL="203200" indent="0">
              <a:lnSpc>
                <a:spcPct val="70000"/>
              </a:lnSpc>
              <a:buNone/>
            </a:pPr>
            <a:r>
              <a:rPr lang="en-US" sz="1500" dirty="0"/>
              <a:t>            image: </a:t>
            </a:r>
            <a:r>
              <a:rPr lang="en-US" sz="1500" dirty="0" err="1"/>
              <a:t>busybox</a:t>
            </a:r>
            <a:endParaRPr lang="en-US" sz="1500" dirty="0"/>
          </a:p>
          <a:p>
            <a:pPr marL="203200" indent="0">
              <a:lnSpc>
                <a:spcPct val="70000"/>
              </a:lnSpc>
              <a:buNone/>
            </a:pPr>
            <a:r>
              <a:rPr lang="en-US" sz="1500" dirty="0"/>
              <a:t>            </a:t>
            </a:r>
            <a:r>
              <a:rPr lang="en-US" sz="1500" dirty="0" err="1"/>
              <a:t>args</a:t>
            </a:r>
            <a:r>
              <a:rPr lang="en-US" sz="1500" dirty="0"/>
              <a:t>:</a:t>
            </a:r>
          </a:p>
          <a:p>
            <a:pPr marL="203200" indent="0">
              <a:lnSpc>
                <a:spcPct val="70000"/>
              </a:lnSpc>
              <a:buNone/>
            </a:pPr>
            <a:r>
              <a:rPr lang="en-US" sz="1500" dirty="0"/>
              <a:t>            - /bin/</a:t>
            </a:r>
            <a:r>
              <a:rPr lang="en-US" sz="1500" dirty="0" err="1"/>
              <a:t>sh</a:t>
            </a:r>
            <a:endParaRPr lang="en-US" sz="1500" dirty="0"/>
          </a:p>
          <a:p>
            <a:pPr marL="203200" indent="0">
              <a:lnSpc>
                <a:spcPct val="70000"/>
              </a:lnSpc>
              <a:buNone/>
            </a:pPr>
            <a:r>
              <a:rPr lang="en-US" sz="1500" dirty="0"/>
              <a:t>            - -c</a:t>
            </a:r>
          </a:p>
          <a:p>
            <a:pPr marL="203200" indent="0">
              <a:lnSpc>
                <a:spcPct val="70000"/>
              </a:lnSpc>
              <a:buNone/>
            </a:pPr>
            <a:r>
              <a:rPr lang="en-US" sz="1500" dirty="0"/>
              <a:t>            - date; echo Hello from the </a:t>
            </a:r>
            <a:r>
              <a:rPr lang="en-US" sz="1500" dirty="0" err="1"/>
              <a:t>Kubernetes</a:t>
            </a:r>
            <a:r>
              <a:rPr lang="en-US" sz="1500" dirty="0"/>
              <a:t> cluster</a:t>
            </a:r>
          </a:p>
          <a:p>
            <a:pPr marL="203200" indent="0">
              <a:lnSpc>
                <a:spcPct val="70000"/>
              </a:lnSpc>
              <a:buNone/>
            </a:pPr>
            <a:r>
              <a:rPr lang="en-US" sz="1500" dirty="0"/>
              <a:t>          </a:t>
            </a:r>
            <a:r>
              <a:rPr lang="en-US" sz="1500" dirty="0" err="1"/>
              <a:t>restartPolicy</a:t>
            </a:r>
            <a:r>
              <a:rPr lang="en-US" sz="1500" dirty="0"/>
              <a:t>: </a:t>
            </a:r>
            <a:r>
              <a:rPr lang="en-US" sz="1500" dirty="0" err="1"/>
              <a:t>OnFailure</a:t>
            </a:r>
            <a:endParaRPr lang="en-US" sz="1500" dirty="0"/>
          </a:p>
          <a:p>
            <a:pPr marL="203200" indent="0">
              <a:lnSpc>
                <a:spcPct val="70000"/>
              </a:lnSpc>
              <a:buNone/>
            </a:pPr>
            <a:endParaRPr lang="en-US" sz="1500" dirty="0"/>
          </a:p>
        </p:txBody>
      </p:sp>
    </p:spTree>
    <p:extLst>
      <p:ext uri="{BB962C8B-B14F-4D97-AF65-F5344CB8AC3E}">
        <p14:creationId xmlns:p14="http://schemas.microsoft.com/office/powerpoint/2010/main" val="40565080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b="0" dirty="0"/>
              <a:t>Accomplished by adjusting the number of replicas in a deployment</a:t>
            </a:r>
          </a:p>
          <a:p>
            <a:pPr>
              <a:spcBef>
                <a:spcPts val="600"/>
              </a:spcBef>
            </a:pPr>
            <a:r>
              <a:rPr lang="en-US" sz="2000" b="0" dirty="0"/>
              <a:t>Accommodates both scaling up and scaling down to a minimum of 0</a:t>
            </a:r>
          </a:p>
          <a:p>
            <a:pPr>
              <a:spcBef>
                <a:spcPts val="600"/>
              </a:spcBef>
            </a:pPr>
            <a:r>
              <a:rPr lang="en-US" sz="2000" b="0" dirty="0"/>
              <a:t>Traffic is automatically sent to newly created instances through the service load balancer</a:t>
            </a:r>
          </a:p>
          <a:p>
            <a:pPr>
              <a:spcBef>
                <a:spcPts val="600"/>
              </a:spcBef>
            </a:pPr>
            <a:r>
              <a:rPr lang="en-US" sz="2000" b="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3955143"/>
            <a:ext cx="2485516" cy="2200568"/>
          </a:xfrm>
          <a:prstGeom prst="rect">
            <a:avLst/>
          </a:prstGeom>
        </p:spPr>
      </p:pic>
      <p:sp>
        <p:nvSpPr>
          <p:cNvPr id="10" name="Down Arrow 9"/>
          <p:cNvSpPr/>
          <p:nvPr/>
        </p:nvSpPr>
        <p:spPr>
          <a:xfrm>
            <a:off x="7751838" y="3187856"/>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6555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2514" y="217715"/>
            <a:ext cx="7957867" cy="5596103"/>
          </a:xfrm>
          <a:prstGeom prst="rect">
            <a:avLst/>
          </a:prstGeom>
        </p:spPr>
      </p:pic>
    </p:spTree>
    <p:extLst>
      <p:ext uri="{BB962C8B-B14F-4D97-AF65-F5344CB8AC3E}">
        <p14:creationId xmlns:p14="http://schemas.microsoft.com/office/powerpoint/2010/main" val="331320068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b="0" dirty="0"/>
              <a:t>If deployment is exposed publicly, the service will load-balance traffic to only active and available pods</a:t>
            </a:r>
          </a:p>
          <a:p>
            <a:pPr>
              <a:spcBef>
                <a:spcPts val="600"/>
              </a:spcBef>
            </a:pPr>
            <a:r>
              <a:rPr lang="en-US" sz="2000" b="0" dirty="0"/>
              <a:t>Used to enable zero downtime updates</a:t>
            </a:r>
          </a:p>
          <a:p>
            <a:pPr>
              <a:spcBef>
                <a:spcPts val="600"/>
              </a:spcBef>
            </a:pPr>
            <a:r>
              <a:rPr lang="en-US" sz="2000" b="0" dirty="0"/>
              <a:t>Allows greater application update frequency</a:t>
            </a:r>
          </a:p>
          <a:p>
            <a:pPr>
              <a:spcBef>
                <a:spcPts val="600"/>
              </a:spcBef>
            </a:pPr>
            <a:r>
              <a:rPr lang="en-US" sz="2000" b="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68738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106438"/>
            <a:ext cx="8629898" cy="5969229"/>
          </a:xfrm>
          <a:prstGeom prst="rect">
            <a:avLst/>
          </a:prstGeom>
        </p:spPr>
      </p:pic>
    </p:spTree>
    <p:extLst>
      <p:ext uri="{BB962C8B-B14F-4D97-AF65-F5344CB8AC3E}">
        <p14:creationId xmlns:p14="http://schemas.microsoft.com/office/powerpoint/2010/main" val="411830639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76765"/>
            <a:ext cx="8153400" cy="121697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1" dirty="0">
                <a:solidFill>
                  <a:schemeClr val="dk1"/>
                </a:solidFill>
                <a:latin typeface="Arial"/>
                <a:ea typeface="Arial"/>
                <a:cs typeface="Arial"/>
                <a:sym typeface="Arial"/>
              </a:rPr>
              <a:t>Note: </a:t>
            </a:r>
            <a:r>
              <a:rPr lang="en-US" sz="1200" dirty="0">
                <a:solidFill>
                  <a:schemeClr val="dk1"/>
                </a:solidFill>
                <a:latin typeface="Arial"/>
                <a:ea typeface="Arial"/>
                <a:cs typeface="Arial"/>
                <a:sym typeface="Arial"/>
              </a:rPr>
              <a:t>Rollbacks can also be also enacted with zero-downtime</a:t>
            </a: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status deployment </a:t>
            </a:r>
            <a:r>
              <a:rPr lang="en-US" sz="1200" dirty="0" err="1">
                <a:solidFill>
                  <a:schemeClr val="dk1"/>
                </a:solidFill>
                <a:latin typeface="Arial"/>
                <a:ea typeface="Arial"/>
                <a:cs typeface="Arial"/>
                <a:sym typeface="Arial"/>
              </a:rPr>
              <a:t>nginx</a:t>
            </a:r>
            <a:endParaRPr lang="en-US" sz="1200" dirty="0">
              <a:solidFill>
                <a:schemeClr val="dk1"/>
              </a:solidFill>
              <a:latin typeface="Arial"/>
              <a:ea typeface="Arial"/>
              <a:cs typeface="Arial"/>
              <a:sym typeface="Arial"/>
            </a:endParaRP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history deployment </a:t>
            </a:r>
            <a:r>
              <a:rPr lang="en-US" sz="1200" dirty="0" err="1">
                <a:solidFill>
                  <a:schemeClr val="dk1"/>
                </a:solidFill>
                <a:latin typeface="Arial"/>
                <a:ea typeface="Arial"/>
                <a:cs typeface="Arial"/>
                <a:sym typeface="Arial"/>
              </a:rPr>
              <a:t>nginx</a:t>
            </a:r>
            <a:endParaRPr lang="en-US" sz="1200" dirty="0">
              <a:solidFill>
                <a:schemeClr val="dk1"/>
              </a:solidFill>
              <a:latin typeface="Arial"/>
              <a:ea typeface="Arial"/>
              <a:cs typeface="Arial"/>
              <a:sym typeface="Arial"/>
            </a:endParaRP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history deployment/</a:t>
            </a:r>
            <a:r>
              <a:rPr lang="en-US" sz="1200" dirty="0" err="1">
                <a:solidFill>
                  <a:schemeClr val="dk1"/>
                </a:solidFill>
                <a:latin typeface="Arial"/>
                <a:ea typeface="Arial"/>
                <a:cs typeface="Arial"/>
                <a:sym typeface="Arial"/>
              </a:rPr>
              <a:t>nginx</a:t>
            </a:r>
            <a:r>
              <a:rPr lang="en-US" sz="1200" dirty="0">
                <a:solidFill>
                  <a:schemeClr val="dk1"/>
                </a:solidFill>
                <a:latin typeface="Arial"/>
                <a:ea typeface="Arial"/>
                <a:cs typeface="Arial"/>
                <a:sym typeface="Arial"/>
              </a:rPr>
              <a:t> --revision=3</a:t>
            </a: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undo deployment/</a:t>
            </a:r>
            <a:r>
              <a:rPr lang="en-US" sz="1200" dirty="0" err="1">
                <a:solidFill>
                  <a:schemeClr val="dk1"/>
                </a:solidFill>
                <a:latin typeface="Arial"/>
                <a:ea typeface="Arial"/>
                <a:cs typeface="Arial"/>
                <a:sym typeface="Arial"/>
              </a:rPr>
              <a:t>nginx</a:t>
            </a:r>
            <a:r>
              <a:rPr lang="en-US" sz="1200" dirty="0">
                <a:solidFill>
                  <a:schemeClr val="dk1"/>
                </a:solidFill>
                <a:latin typeface="Arial"/>
                <a:ea typeface="Arial"/>
                <a:cs typeface="Arial"/>
                <a:sym typeface="Arial"/>
              </a:rPr>
              <a:t> --to-revision &lt;</a:t>
            </a:r>
            <a:r>
              <a:rPr lang="en-US" sz="1200" dirty="0" err="1">
                <a:solidFill>
                  <a:schemeClr val="dk1"/>
                </a:solidFill>
                <a:latin typeface="Arial"/>
                <a:ea typeface="Arial"/>
                <a:cs typeface="Arial"/>
                <a:sym typeface="Arial"/>
              </a:rPr>
              <a:t>num</a:t>
            </a:r>
            <a:r>
              <a:rPr lang="en-US" sz="1200" dirty="0">
                <a:solidFill>
                  <a:schemeClr val="dk1"/>
                </a:solidFill>
                <a:latin typeface="Arial"/>
                <a:ea typeface="Arial"/>
                <a:cs typeface="Arial"/>
                <a:sym typeface="Arial"/>
              </a:rPr>
              <a:t>&gt;</a:t>
            </a:r>
          </a:p>
        </p:txBody>
      </p:sp>
      <p:pic>
        <p:nvPicPr>
          <p:cNvPr id="3" name="Picture 2"/>
          <p:cNvPicPr>
            <a:picLocks noChangeAspect="1"/>
          </p:cNvPicPr>
          <p:nvPr/>
        </p:nvPicPr>
        <p:blipFill>
          <a:blip r:embed="rId3"/>
          <a:stretch>
            <a:fillRect/>
          </a:stretch>
        </p:blipFill>
        <p:spPr>
          <a:xfrm>
            <a:off x="457200" y="79830"/>
            <a:ext cx="7958200" cy="5105400"/>
          </a:xfrm>
          <a:prstGeom prst="rect">
            <a:avLst/>
          </a:prstGeom>
        </p:spPr>
      </p:pic>
    </p:spTree>
    <p:extLst>
      <p:ext uri="{BB962C8B-B14F-4D97-AF65-F5344CB8AC3E}">
        <p14:creationId xmlns:p14="http://schemas.microsoft.com/office/powerpoint/2010/main" val="53105652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Example</a:t>
            </a:r>
            <a:endParaRPr lang="en-US" dirty="0"/>
          </a:p>
        </p:txBody>
      </p:sp>
      <p:sp>
        <p:nvSpPr>
          <p:cNvPr id="3" name="Text Placeholder 2"/>
          <p:cNvSpPr>
            <a:spLocks noGrp="1"/>
          </p:cNvSpPr>
          <p:nvPr>
            <p:ph type="body" sz="quarter" idx="11"/>
          </p:nvPr>
        </p:nvSpPr>
        <p:spPr/>
        <p:txBody>
          <a:bodyPr/>
          <a:lstStyle/>
          <a:p>
            <a:r>
              <a:rPr lang="en-US" dirty="0" smtClean="0"/>
              <a:t> </a:t>
            </a:r>
            <a:r>
              <a:rPr lang="en-US" sz="2600" dirty="0" smtClean="0"/>
              <a:t>Install </a:t>
            </a:r>
            <a:r>
              <a:rPr lang="en-US" sz="2600" dirty="0" err="1" smtClean="0"/>
              <a:t>Kubernetes</a:t>
            </a:r>
            <a:r>
              <a:rPr lang="en-US" sz="2600" dirty="0" smtClean="0"/>
              <a:t> on bare metal</a:t>
            </a:r>
          </a:p>
          <a:p>
            <a:pPr marL="203200" indent="0">
              <a:buNone/>
            </a:pPr>
            <a:r>
              <a:rPr lang="en-US" sz="2200" dirty="0" smtClean="0">
                <a:hlinkClick r:id="rId2"/>
              </a:rPr>
              <a:t>https</a:t>
            </a:r>
            <a:r>
              <a:rPr lang="en-US" sz="2200" dirty="0">
                <a:hlinkClick r:id="rId2"/>
              </a:rPr>
              <a:t>://</a:t>
            </a:r>
            <a:r>
              <a:rPr lang="en-US" sz="2200" dirty="0" smtClean="0">
                <a:hlinkClick r:id="rId2"/>
              </a:rPr>
              <a:t>github.com/shekhar2010us/microservices_kubernetes_docker/blob/master/kubernetes_aspe.docx</a:t>
            </a:r>
            <a:endParaRPr lang="en-US" sz="2200" dirty="0" smtClean="0"/>
          </a:p>
          <a:p>
            <a:pPr marL="203200" indent="0">
              <a:buNone/>
            </a:pPr>
            <a:r>
              <a:rPr lang="en-US" dirty="0" smtClean="0"/>
              <a:t> </a:t>
            </a:r>
            <a:endParaRPr lang="en-US" dirty="0"/>
          </a:p>
          <a:p>
            <a:r>
              <a:rPr lang="en-US" sz="2600" dirty="0" smtClean="0"/>
              <a:t> Java application </a:t>
            </a:r>
            <a:r>
              <a:rPr lang="mr-IN" sz="2600" dirty="0" smtClean="0"/>
              <a:t>–</a:t>
            </a:r>
            <a:r>
              <a:rPr lang="en-US" sz="2600" dirty="0" smtClean="0"/>
              <a:t> Monolithic with Docker</a:t>
            </a:r>
          </a:p>
          <a:p>
            <a:pPr marL="203200" indent="0">
              <a:buNone/>
            </a:pPr>
            <a:r>
              <a:rPr lang="en-US" sz="2200" dirty="0">
                <a:hlinkClick r:id="rId3"/>
              </a:rPr>
              <a:t>https://github.com/shekhar2010us/</a:t>
            </a:r>
            <a:r>
              <a:rPr lang="en-US" sz="2200" dirty="0" smtClean="0">
                <a:hlinkClick r:id="rId3"/>
              </a:rPr>
              <a:t>microservices_monolithic_docker</a:t>
            </a:r>
            <a:endParaRPr lang="en-US" sz="2200" dirty="0" smtClean="0"/>
          </a:p>
          <a:p>
            <a:pPr marL="203200" indent="0">
              <a:buNone/>
            </a:pPr>
            <a:endParaRPr lang="en-US" dirty="0" smtClean="0"/>
          </a:p>
          <a:p>
            <a:r>
              <a:rPr lang="en-US" sz="2600" dirty="0"/>
              <a:t> </a:t>
            </a:r>
            <a:r>
              <a:rPr lang="en-US" sz="2600" dirty="0" smtClean="0"/>
              <a:t>Java application </a:t>
            </a:r>
            <a:r>
              <a:rPr lang="mr-IN" sz="2600" dirty="0" smtClean="0"/>
              <a:t>–</a:t>
            </a:r>
            <a:r>
              <a:rPr lang="en-US" sz="2600" dirty="0" smtClean="0"/>
              <a:t> Microservices with </a:t>
            </a:r>
            <a:r>
              <a:rPr lang="en-US" sz="2600" dirty="0" err="1" smtClean="0"/>
              <a:t>Kubernetes</a:t>
            </a:r>
            <a:endParaRPr lang="en-US" sz="2600" dirty="0" smtClean="0"/>
          </a:p>
          <a:p>
            <a:pPr marL="203200" indent="0">
              <a:buNone/>
            </a:pPr>
            <a:r>
              <a:rPr lang="en-US" sz="2200" dirty="0">
                <a:hlinkClick r:id="rId4"/>
              </a:rPr>
              <a:t>https://github.com/shekhar2010us/</a:t>
            </a:r>
            <a:r>
              <a:rPr lang="en-US" sz="2200" dirty="0" smtClean="0">
                <a:hlinkClick r:id="rId4"/>
              </a:rPr>
              <a:t>microservices_kubernetes_docker</a:t>
            </a:r>
            <a:endParaRPr lang="en-US" sz="2200" dirty="0" smtClean="0"/>
          </a:p>
          <a:p>
            <a:pPr marL="203200" indent="0">
              <a:buNone/>
            </a:pPr>
            <a:endParaRPr lang="en-US" dirty="0" smtClean="0"/>
          </a:p>
        </p:txBody>
      </p:sp>
    </p:spTree>
    <p:extLst>
      <p:ext uri="{BB962C8B-B14F-4D97-AF65-F5344CB8AC3E}">
        <p14:creationId xmlns:p14="http://schemas.microsoft.com/office/powerpoint/2010/main" val="144043931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Shape 122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eval( this.class );</a:t>
            </a:r>
          </a:p>
        </p:txBody>
      </p:sp>
      <p:sp>
        <p:nvSpPr>
          <p:cNvPr id="1226" name="Shape 1226"/>
          <p:cNvSpPr txBox="1"/>
          <p:nvPr/>
        </p:nvSpPr>
        <p:spPr>
          <a:xfrm>
            <a:off x="457175" y="1295400"/>
            <a:ext cx="8229600" cy="4746900"/>
          </a:xfrm>
          <a:prstGeom prst="rect">
            <a:avLst/>
          </a:prstGeom>
          <a:noFill/>
          <a:ln>
            <a:noFill/>
          </a:ln>
        </p:spPr>
        <p:txBody>
          <a:bodyPr lIns="91425" tIns="91425" rIns="91425" bIns="91425" anchor="t" anchorCtr="0">
            <a:noAutofit/>
          </a:bodyPr>
          <a:lstStyle/>
          <a:p>
            <a:pPr marL="457200" lvl="0" indent="-381000" rtl="0">
              <a:spcBef>
                <a:spcPts val="0"/>
              </a:spcBef>
              <a:buSzPct val="100000"/>
              <a:buFont typeface="Calibri"/>
              <a:buChar char="●"/>
            </a:pPr>
            <a:r>
              <a:rPr lang="en-US" sz="2400" dirty="0">
                <a:latin typeface="Calibri"/>
                <a:ea typeface="Calibri"/>
                <a:cs typeface="Calibri"/>
                <a:sym typeface="Calibri"/>
              </a:rPr>
              <a:t>Please fill out our online course evaluation, which gives you immediate access to your certificate of completion.</a:t>
            </a:r>
          </a:p>
          <a:p>
            <a:pPr marL="457200" lvl="0" indent="-381000" rtl="0">
              <a:spcBef>
                <a:spcPts val="0"/>
              </a:spcBef>
              <a:buSzPct val="100000"/>
              <a:buFont typeface="Calibri"/>
              <a:buChar char="●"/>
            </a:pPr>
            <a:r>
              <a:rPr lang="en-US" sz="2400" dirty="0">
                <a:latin typeface="Calibri"/>
                <a:ea typeface="Calibri"/>
                <a:cs typeface="Calibri"/>
                <a:sym typeface="Calibri"/>
              </a:rPr>
              <a:t>All responses are confidential even though an email address is requested.</a:t>
            </a:r>
          </a:p>
          <a:p>
            <a:pPr lvl="0">
              <a:spcBef>
                <a:spcPts val="0"/>
              </a:spcBef>
              <a:buClr>
                <a:schemeClr val="dk1"/>
              </a:buClr>
              <a:buFont typeface="Arial"/>
              <a:buNone/>
            </a:pPr>
            <a:endParaRPr sz="2400" dirty="0">
              <a:latin typeface="Calibri"/>
              <a:ea typeface="Calibri"/>
              <a:cs typeface="Calibri"/>
              <a:sym typeface="Calibri"/>
            </a:endParaRPr>
          </a:p>
          <a:p>
            <a:pPr marL="457200" lvl="0" indent="-381000">
              <a:spcBef>
                <a:spcPts val="0"/>
              </a:spcBef>
              <a:buSzPct val="100000"/>
              <a:buFont typeface="Calibri"/>
              <a:buAutoNum type="arabicPeriod"/>
            </a:pPr>
            <a:r>
              <a:rPr lang="en-US" sz="2400" dirty="0">
                <a:latin typeface="Calibri"/>
                <a:ea typeface="Calibri"/>
                <a:cs typeface="Calibri"/>
                <a:sym typeface="Calibri"/>
              </a:rPr>
              <a:t>Go to: </a:t>
            </a:r>
            <a:r>
              <a:rPr lang="en-US" sz="2400" b="1" dirty="0" err="1">
                <a:latin typeface="Calibri"/>
                <a:ea typeface="Calibri"/>
                <a:cs typeface="Calibri"/>
                <a:sym typeface="Calibri"/>
              </a:rPr>
              <a:t>www.metricsthatmatter.com</a:t>
            </a:r>
            <a:r>
              <a:rPr lang="en-US" sz="2400" b="1" dirty="0">
                <a:latin typeface="Calibri"/>
                <a:ea typeface="Calibri"/>
                <a:cs typeface="Calibri"/>
                <a:sym typeface="Calibri"/>
              </a:rPr>
              <a:t>/ASPE</a:t>
            </a:r>
          </a:p>
          <a:p>
            <a:pPr marL="457200" lvl="0" indent="-381000">
              <a:spcBef>
                <a:spcPts val="0"/>
              </a:spcBef>
              <a:buSzPct val="100000"/>
              <a:buFont typeface="Calibri"/>
              <a:buAutoNum type="arabicPeriod"/>
            </a:pPr>
            <a:r>
              <a:rPr lang="en-US" sz="2400" dirty="0">
                <a:latin typeface="Calibri"/>
                <a:ea typeface="Calibri"/>
                <a:cs typeface="Calibri"/>
                <a:sym typeface="Calibri"/>
              </a:rPr>
              <a:t>From the drop down menu choose </a:t>
            </a:r>
            <a:r>
              <a:rPr lang="en-US" sz="2400" b="1" dirty="0">
                <a:latin typeface="Calibri"/>
                <a:ea typeface="Calibri"/>
                <a:cs typeface="Calibri"/>
                <a:sym typeface="Calibri"/>
              </a:rPr>
              <a:t>Docker Containerization Boot Camp, site, instructor name, class start date</a:t>
            </a:r>
          </a:p>
          <a:p>
            <a:pPr marL="457200" lvl="0" indent="-381000">
              <a:spcBef>
                <a:spcPts val="0"/>
              </a:spcBef>
              <a:buSzPct val="100000"/>
              <a:buFont typeface="Calibri"/>
              <a:buAutoNum type="arabicPeriod"/>
            </a:pPr>
            <a:r>
              <a:rPr lang="en-US" sz="2400" dirty="0">
                <a:latin typeface="Calibri"/>
                <a:ea typeface="Calibri"/>
                <a:cs typeface="Calibri"/>
                <a:sym typeface="Calibri"/>
              </a:rPr>
              <a:t>Enter email address, answer the questions, provide desired written feedback, and click submit.</a:t>
            </a:r>
          </a:p>
          <a:p>
            <a:pPr lvl="0">
              <a:spcBef>
                <a:spcPts val="0"/>
              </a:spcBef>
              <a:buNone/>
            </a:pPr>
            <a:endParaRPr sz="2400"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Shape 1225"/>
          <p:cNvSpPr txBox="1">
            <a:spLocks noGrp="1"/>
          </p:cNvSpPr>
          <p:nvPr>
            <p:ph type="title"/>
          </p:nvPr>
        </p:nvSpPr>
        <p:spPr>
          <a:xfrm>
            <a:off x="457200" y="152399"/>
            <a:ext cx="8229600" cy="4359215"/>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smtClean="0"/>
              <a:t>THANK YOU !!!</a:t>
            </a:r>
            <a:endParaRPr lang="en-US" dirty="0"/>
          </a:p>
        </p:txBody>
      </p:sp>
    </p:spTree>
    <p:extLst>
      <p:ext uri="{BB962C8B-B14F-4D97-AF65-F5344CB8AC3E}">
        <p14:creationId xmlns:p14="http://schemas.microsoft.com/office/powerpoint/2010/main" val="1214380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pic>
        <p:nvPicPr>
          <p:cNvPr id="232" name="Shape 232"/>
          <p:cNvPicPr preferRelativeResize="0"/>
          <p:nvPr/>
        </p:nvPicPr>
        <p:blipFill>
          <a:blip r:embed="rId3">
            <a:alphaModFix/>
          </a:blip>
          <a:stretch>
            <a:fillRect/>
          </a:stretch>
        </p:blipFill>
        <p:spPr>
          <a:xfrm>
            <a:off x="152400" y="1219200"/>
            <a:ext cx="8839198" cy="4457617"/>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graphicFrame>
        <p:nvGraphicFramePr>
          <p:cNvPr id="238" name="Shape 238"/>
          <p:cNvGraphicFramePr/>
          <p:nvPr/>
        </p:nvGraphicFramePr>
        <p:xfrm>
          <a:off x="1524000" y="1397000"/>
          <a:ext cx="6096000" cy="3307140"/>
        </p:xfrm>
        <a:graphic>
          <a:graphicData uri="http://schemas.openxmlformats.org/drawingml/2006/table">
            <a:tbl>
              <a:tblPr firstRow="1" bandRow="1">
                <a:noFill/>
                <a:tableStyleId>{F4054EE6-DBCC-472F-91C0-C203D2DE1A24}</a:tableStyleId>
              </a:tblPr>
              <a:tblGrid>
                <a:gridCol w="3048000"/>
                <a:gridCol w="3048000"/>
              </a:tblGrid>
              <a:tr h="370850">
                <a:tc>
                  <a:txBody>
                    <a:bodyPr/>
                    <a:lstStyle/>
                    <a:p>
                      <a:pPr marL="0" marR="0" lvl="0" indent="0" algn="l" rtl="0">
                        <a:spcBef>
                          <a:spcPts val="0"/>
                        </a:spcBef>
                        <a:buSzPct val="25000"/>
                        <a:buNone/>
                      </a:pPr>
                      <a:r>
                        <a:rPr lang="en-US" sz="1800" u="none" strike="noStrike" cap="none"/>
                        <a:t>Virtual Machines (VMs)</a:t>
                      </a:r>
                    </a:p>
                  </a:txBody>
                  <a:tcPr marL="91450" marR="91450" marT="45725" marB="45725"/>
                </a:tc>
                <a:tc>
                  <a:txBody>
                    <a:bodyPr/>
                    <a:lstStyle/>
                    <a:p>
                      <a:pPr marL="0" marR="0" lvl="0" indent="0" algn="l" rtl="0">
                        <a:spcBef>
                          <a:spcPts val="0"/>
                        </a:spcBef>
                        <a:buSzPct val="25000"/>
                        <a:buNone/>
                      </a:pPr>
                      <a:r>
                        <a:rPr lang="en-US" sz="1800"/>
                        <a:t>Containers</a:t>
                      </a:r>
                    </a:p>
                  </a:txBody>
                  <a:tcPr marL="91450" marR="91450" marT="45725" marB="45725"/>
                </a:tc>
              </a:tr>
              <a:tr h="370850">
                <a:tc>
                  <a:txBody>
                    <a:bodyPr/>
                    <a:lstStyle/>
                    <a:p>
                      <a:pPr marL="0" marR="0" lvl="0" indent="0" algn="l" rtl="0">
                        <a:spcBef>
                          <a:spcPts val="0"/>
                        </a:spcBef>
                        <a:buSzPct val="25000"/>
                        <a:buNone/>
                      </a:pPr>
                      <a:r>
                        <a:rPr lang="en-US" sz="1800"/>
                        <a:t>Represents hardware-level virtualization</a:t>
                      </a:r>
                    </a:p>
                  </a:txBody>
                  <a:tcPr marL="91450" marR="91450" marT="45725" marB="45725"/>
                </a:tc>
                <a:tc>
                  <a:txBody>
                    <a:bodyPr/>
                    <a:lstStyle/>
                    <a:p>
                      <a:pPr marL="0" marR="0" lvl="0" indent="0" algn="l" rtl="0">
                        <a:spcBef>
                          <a:spcPts val="0"/>
                        </a:spcBef>
                        <a:buSzPct val="25000"/>
                        <a:buNone/>
                      </a:pPr>
                      <a:r>
                        <a:rPr lang="en-US" sz="1800"/>
                        <a:t>Represents operating system virtualization</a:t>
                      </a:r>
                    </a:p>
                  </a:txBody>
                  <a:tcPr marL="91450" marR="91450" marT="45725" marB="45725"/>
                </a:tc>
              </a:tr>
              <a:tr h="370850">
                <a:tc>
                  <a:txBody>
                    <a:bodyPr/>
                    <a:lstStyle/>
                    <a:p>
                      <a:pPr marL="0" marR="0" lvl="0" indent="0" algn="l" rtl="0">
                        <a:spcBef>
                          <a:spcPts val="0"/>
                        </a:spcBef>
                        <a:buSzPct val="25000"/>
                        <a:buNone/>
                      </a:pPr>
                      <a:r>
                        <a:rPr lang="en-US" sz="1800"/>
                        <a:t>Heavyweight</a:t>
                      </a:r>
                    </a:p>
                  </a:txBody>
                  <a:tcPr marL="91450" marR="91450" marT="45725" marB="45725"/>
                </a:tc>
                <a:tc>
                  <a:txBody>
                    <a:bodyPr/>
                    <a:lstStyle/>
                    <a:p>
                      <a:pPr marL="0" marR="0" lvl="0" indent="0" algn="l" rtl="0">
                        <a:spcBef>
                          <a:spcPts val="0"/>
                        </a:spcBef>
                        <a:buSzPct val="25000"/>
                        <a:buNone/>
                      </a:pPr>
                      <a:r>
                        <a:rPr lang="en-US" sz="1800"/>
                        <a:t>Lightweight</a:t>
                      </a:r>
                    </a:p>
                  </a:txBody>
                  <a:tcPr marL="91450" marR="91450" marT="45725" marB="45725"/>
                </a:tc>
              </a:tr>
              <a:tr h="370850">
                <a:tc>
                  <a:txBody>
                    <a:bodyPr/>
                    <a:lstStyle/>
                    <a:p>
                      <a:pPr marL="0" marR="0" lvl="0" indent="0" algn="l" rtl="0">
                        <a:spcBef>
                          <a:spcPts val="0"/>
                        </a:spcBef>
                        <a:buSzPct val="25000"/>
                        <a:buNone/>
                      </a:pPr>
                      <a:r>
                        <a:rPr lang="en-US" sz="1800"/>
                        <a:t>Slow provisioning</a:t>
                      </a:r>
                    </a:p>
                  </a:txBody>
                  <a:tcPr marL="91450" marR="91450" marT="45725" marB="45725"/>
                </a:tc>
                <a:tc>
                  <a:txBody>
                    <a:bodyPr/>
                    <a:lstStyle/>
                    <a:p>
                      <a:pPr marL="0" marR="0" lvl="0" indent="0" algn="l" rtl="0">
                        <a:spcBef>
                          <a:spcPts val="0"/>
                        </a:spcBef>
                        <a:buSzPct val="25000"/>
                        <a:buNone/>
                      </a:pPr>
                      <a:r>
                        <a:rPr lang="en-US" sz="1800"/>
                        <a:t>Real-time provisioning and scalability</a:t>
                      </a:r>
                    </a:p>
                  </a:txBody>
                  <a:tcPr marL="91450" marR="91450" marT="45725" marB="45725"/>
                </a:tc>
              </a:tr>
              <a:tr h="370850">
                <a:tc>
                  <a:txBody>
                    <a:bodyPr/>
                    <a:lstStyle/>
                    <a:p>
                      <a:pPr marL="0" marR="0" lvl="0" indent="0" algn="l" rtl="0">
                        <a:spcBef>
                          <a:spcPts val="0"/>
                        </a:spcBef>
                        <a:buSzPct val="25000"/>
                        <a:buNone/>
                      </a:pPr>
                      <a:r>
                        <a:rPr lang="en-US" sz="1800"/>
                        <a:t>Limited performance</a:t>
                      </a:r>
                    </a:p>
                  </a:txBody>
                  <a:tcPr marL="91450" marR="91450" marT="45725" marB="45725"/>
                </a:tc>
                <a:tc>
                  <a:txBody>
                    <a:bodyPr/>
                    <a:lstStyle/>
                    <a:p>
                      <a:pPr marL="0" marR="0" lvl="0" indent="0" algn="l" rtl="0">
                        <a:spcBef>
                          <a:spcPts val="0"/>
                        </a:spcBef>
                        <a:buSzPct val="25000"/>
                        <a:buNone/>
                      </a:pPr>
                      <a:r>
                        <a:rPr lang="en-US" sz="1800"/>
                        <a:t>Native performance</a:t>
                      </a:r>
                    </a:p>
                  </a:txBody>
                  <a:tcPr marL="91450" marR="91450" marT="45725" marB="45725"/>
                </a:tc>
              </a:tr>
              <a:tr h="370850">
                <a:tc>
                  <a:txBody>
                    <a:bodyPr/>
                    <a:lstStyle/>
                    <a:p>
                      <a:pPr marL="0" marR="0" lvl="0" indent="0" algn="l" rtl="0">
                        <a:spcBef>
                          <a:spcPts val="0"/>
                        </a:spcBef>
                        <a:buSzPct val="25000"/>
                        <a:buNone/>
                      </a:pPr>
                      <a:r>
                        <a:rPr lang="en-US" sz="1800"/>
                        <a:t>Fully isolated and therefore more secure (maybe)</a:t>
                      </a:r>
                    </a:p>
                  </a:txBody>
                  <a:tcPr marL="91450" marR="91450" marT="45725" marB="45725"/>
                </a:tc>
                <a:tc>
                  <a:txBody>
                    <a:bodyPr/>
                    <a:lstStyle/>
                    <a:p>
                      <a:pPr marL="0" marR="0" lvl="0" indent="0" algn="l" rtl="0">
                        <a:spcBef>
                          <a:spcPts val="0"/>
                        </a:spcBef>
                        <a:buSzPct val="25000"/>
                        <a:buNone/>
                      </a:pPr>
                      <a:r>
                        <a:rPr lang="en-US" sz="1800"/>
                        <a:t>Process-level isolation and therefore less secure (maybe)</a:t>
                      </a: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graphicFrame>
        <p:nvGraphicFramePr>
          <p:cNvPr id="244" name="Shape 244"/>
          <p:cNvGraphicFramePr/>
          <p:nvPr/>
        </p:nvGraphicFramePr>
        <p:xfrm>
          <a:off x="457200" y="1595120"/>
          <a:ext cx="8229600" cy="2966800"/>
        </p:xfrm>
        <a:graphic>
          <a:graphicData uri="http://schemas.openxmlformats.org/drawingml/2006/table">
            <a:tbl>
              <a:tblPr firstRow="1" bandRow="1">
                <a:noFill/>
                <a:tableStyleId>{F4054EE6-DBCC-472F-91C0-C203D2DE1A24}</a:tableStyleId>
              </a:tblPr>
              <a:tblGrid>
                <a:gridCol w="8229600"/>
              </a:tblGrid>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b="1">
                          <a:solidFill>
                            <a:srgbClr val="002060"/>
                          </a:solidFill>
                          <a:latin typeface="Arial"/>
                          <a:ea typeface="Arial"/>
                          <a:cs typeface="Arial"/>
                          <a:sym typeface="Arial"/>
                        </a:rPr>
                        <a:t>Simulates a physical machine </a:t>
                      </a:r>
                    </a:p>
                  </a:txBody>
                  <a:tcPr marL="91450" marR="91450" marT="45725" marB="45725"/>
                </a:tc>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olidFill>
                            <a:srgbClr val="002060"/>
                          </a:solidFill>
                          <a:latin typeface="Arial"/>
                          <a:ea typeface="Arial"/>
                          <a:cs typeface="Arial"/>
                          <a:sym typeface="Arial"/>
                        </a:rPr>
                        <a:t>Provides a local file system</a:t>
                      </a:r>
                    </a:p>
                  </a:txBody>
                  <a:tcPr marL="91450" marR="91450" marT="45725" marB="45725"/>
                </a:tc>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olidFill>
                            <a:srgbClr val="002060"/>
                          </a:solidFill>
                          <a:latin typeface="Arial"/>
                          <a:ea typeface="Arial"/>
                          <a:cs typeface="Arial"/>
                          <a:sym typeface="Arial"/>
                        </a:rPr>
                        <a:t>Can be accessed over a network</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Full and independent guest operating system </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Virtualized device drivers</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Strong resource and memory management </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Huge memory foot-print</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Needs a hypervisor </a:t>
                      </a: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5400" b="1" i="0">
                <a:solidFill>
                  <a:srgbClr val="0070C0"/>
                </a:solidFill>
                <a:latin typeface="Calibri"/>
                <a:ea typeface="Calibri"/>
                <a:cs typeface="Calibri"/>
                <a:sym typeface="Calibri"/>
              </a:rPr>
              <a:t>Welcome!</a:t>
            </a:r>
          </a:p>
        </p:txBody>
      </p:sp>
      <p:grpSp>
        <p:nvGrpSpPr>
          <p:cNvPr id="112" name="Shape 112"/>
          <p:cNvGrpSpPr/>
          <p:nvPr/>
        </p:nvGrpSpPr>
        <p:grpSpPr>
          <a:xfrm>
            <a:off x="2286000" y="1531538"/>
            <a:ext cx="4572000" cy="4048921"/>
            <a:chOff x="0" y="7538"/>
            <a:chExt cx="4572000" cy="4048921"/>
          </a:xfrm>
        </p:grpSpPr>
        <p:sp>
          <p:nvSpPr>
            <p:cNvPr id="113" name="Shape 113"/>
            <p:cNvSpPr/>
            <p:nvPr/>
          </p:nvSpPr>
          <p:spPr>
            <a:xfrm>
              <a:off x="0" y="347019"/>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228600" y="7538"/>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txBox="1"/>
            <p:nvPr/>
          </p:nvSpPr>
          <p:spPr>
            <a:xfrm>
              <a:off x="261743" y="40682"/>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Logistics (breaks, facilities, lunch, etc.)</a:t>
              </a:r>
            </a:p>
          </p:txBody>
        </p:sp>
        <p:sp>
          <p:nvSpPr>
            <p:cNvPr id="116" name="Shape 116"/>
            <p:cNvSpPr/>
            <p:nvPr/>
          </p:nvSpPr>
          <p:spPr>
            <a:xfrm>
              <a:off x="0" y="139030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28600" y="105082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txBox="1"/>
            <p:nvPr/>
          </p:nvSpPr>
          <p:spPr>
            <a:xfrm>
              <a:off x="261743" y="108396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Rules of Engagement</a:t>
              </a:r>
            </a:p>
          </p:txBody>
        </p:sp>
        <p:sp>
          <p:nvSpPr>
            <p:cNvPr id="119" name="Shape 119"/>
            <p:cNvSpPr/>
            <p:nvPr/>
          </p:nvSpPr>
          <p:spPr>
            <a:xfrm>
              <a:off x="0" y="243358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28600" y="209410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txBox="1"/>
            <p:nvPr/>
          </p:nvSpPr>
          <p:spPr>
            <a:xfrm>
              <a:off x="261743" y="212724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Introductions</a:t>
              </a:r>
            </a:p>
          </p:txBody>
        </p:sp>
        <p:sp>
          <p:nvSpPr>
            <p:cNvPr id="122" name="Shape 122"/>
            <p:cNvSpPr/>
            <p:nvPr/>
          </p:nvSpPr>
          <p:spPr>
            <a:xfrm>
              <a:off x="0" y="347686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28600" y="313738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txBox="1"/>
            <p:nvPr/>
          </p:nvSpPr>
          <p:spPr>
            <a:xfrm>
              <a:off x="261743" y="3170524"/>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Let</a:t>
              </a:r>
              <a:r>
                <a:rPr lang="en-US" sz="2300">
                  <a:solidFill>
                    <a:schemeClr val="lt1"/>
                  </a:solidFill>
                </a:rPr>
                <a:t>’</a:t>
              </a:r>
              <a:r>
                <a:rPr lang="en-US" sz="2300">
                  <a:solidFill>
                    <a:schemeClr val="lt1"/>
                  </a:solidFill>
                  <a:latin typeface="Arial"/>
                  <a:ea typeface="Arial"/>
                  <a:cs typeface="Arial"/>
                  <a:sym typeface="Arial"/>
                </a:rPr>
                <a:t>s Get Started!</a:t>
              </a:r>
            </a:p>
          </p:txBody>
        </p:sp>
      </p:grpSp>
      <p:cxnSp>
        <p:nvCxnSpPr>
          <p:cNvPr id="125" name="Shape 125"/>
          <p:cNvCxnSpPr/>
          <p:nvPr/>
        </p:nvCxnSpPr>
        <p:spPr>
          <a:xfrm>
            <a:off x="457200" y="12192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Dev/Ops Container Workflow</a:t>
            </a:r>
          </a:p>
        </p:txBody>
      </p:sp>
      <p:pic>
        <p:nvPicPr>
          <p:cNvPr id="250" name="Shape 250"/>
          <p:cNvPicPr preferRelativeResize="0">
            <a:picLocks noGrp="1"/>
          </p:cNvPicPr>
          <p:nvPr>
            <p:ph type="body" idx="1"/>
          </p:nvPr>
        </p:nvPicPr>
        <p:blipFill rotWithShape="1">
          <a:blip r:embed="rId3">
            <a:alphaModFix/>
          </a:blip>
          <a:srcRect/>
          <a:stretch/>
        </p:blipFill>
        <p:spPr>
          <a:xfrm>
            <a:off x="228600" y="1295400"/>
            <a:ext cx="8229600" cy="4378448"/>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 Benefits</a:t>
            </a:r>
          </a:p>
        </p:txBody>
      </p:sp>
      <p:pic>
        <p:nvPicPr>
          <p:cNvPr id="256" name="Shape 256"/>
          <p:cNvPicPr preferRelativeResize="0">
            <a:picLocks noGrp="1"/>
          </p:cNvPicPr>
          <p:nvPr>
            <p:ph type="body" idx="1"/>
          </p:nvPr>
        </p:nvPicPr>
        <p:blipFill rotWithShape="1">
          <a:blip r:embed="rId3">
            <a:alphaModFix/>
          </a:blip>
          <a:srcRect/>
          <a:stretch/>
        </p:blipFill>
        <p:spPr>
          <a:xfrm>
            <a:off x="457200" y="2226180"/>
            <a:ext cx="8229600" cy="3029526"/>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aphicFrame>
        <p:nvGraphicFramePr>
          <p:cNvPr id="261" name="Shape 261"/>
          <p:cNvGraphicFramePr/>
          <p:nvPr>
            <p:extLst>
              <p:ext uri="{D42A27DB-BD31-4B8C-83A1-F6EECF244321}">
                <p14:modId xmlns:p14="http://schemas.microsoft.com/office/powerpoint/2010/main" val="1951794724"/>
              </p:ext>
            </p:extLst>
          </p:nvPr>
        </p:nvGraphicFramePr>
        <p:xfrm>
          <a:off x="526624" y="890779"/>
          <a:ext cx="8024375" cy="5211780"/>
        </p:xfrm>
        <a:graphic>
          <a:graphicData uri="http://schemas.openxmlformats.org/drawingml/2006/table">
            <a:tbl>
              <a:tblPr>
                <a:noFill/>
                <a:tableStyleId>{2CAB04A1-F7B1-419B-B303-54DEEDBAD2AC}</a:tableStyleId>
              </a:tblPr>
              <a:tblGrid>
                <a:gridCol w="2368100"/>
                <a:gridCol w="1007550"/>
                <a:gridCol w="1549575"/>
                <a:gridCol w="1549575"/>
                <a:gridCol w="1549575"/>
              </a:tblGrid>
              <a:tr h="517075">
                <a:tc>
                  <a:txBody>
                    <a:bodyPr/>
                    <a:lstStyle/>
                    <a:p>
                      <a:pPr lvl="0">
                        <a:spcBef>
                          <a:spcPts val="0"/>
                        </a:spcBef>
                        <a:buNone/>
                      </a:pPr>
                      <a:endParaRPr dirty="0"/>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COMMUNITY EDITION</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BASIC</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STANDARD</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ADVANCED</a:t>
                      </a:r>
                    </a:p>
                  </a:txBody>
                  <a:tcPr marL="91425" marR="91425" marT="91425" marB="91425"/>
                </a:tc>
              </a:tr>
              <a:tr h="0">
                <a:tc>
                  <a:txBody>
                    <a:bodyPr/>
                    <a:lstStyle/>
                    <a:p>
                      <a:pPr lvl="0" rtl="0">
                        <a:spcBef>
                          <a:spcPts val="0"/>
                        </a:spcBef>
                        <a:buNone/>
                      </a:pPr>
                      <a:r>
                        <a:rPr lang="en-US" sz="1200">
                          <a:solidFill>
                            <a:schemeClr val="dk1"/>
                          </a:solidFill>
                          <a:latin typeface="Calibri"/>
                          <a:ea typeface="Calibri"/>
                          <a:cs typeface="Calibri"/>
                          <a:sym typeface="Calibri"/>
                        </a:rPr>
                        <a:t>Container engine and built in orchestration, networking, security</a:t>
                      </a:r>
                    </a:p>
                  </a:txBody>
                  <a:tcPr marL="91425" marR="91425" marT="91425" marB="91425"/>
                </a:tc>
                <a:tc>
                  <a:txBody>
                    <a:bodyPr/>
                    <a:lstStyle/>
                    <a:p>
                      <a:pPr lvl="0" algn="ctr">
                        <a:spcBef>
                          <a:spcPts val="0"/>
                        </a:spcBef>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0">
                <a:tc>
                  <a:txBody>
                    <a:bodyPr/>
                    <a:lstStyle/>
                    <a:p>
                      <a:pPr lvl="0" rtl="0">
                        <a:spcBef>
                          <a:spcPts val="0"/>
                        </a:spcBef>
                        <a:buNone/>
                      </a:pPr>
                      <a:r>
                        <a:rPr lang="en-US" sz="1200" b="1" dirty="0">
                          <a:solidFill>
                            <a:schemeClr val="dk1"/>
                          </a:solidFill>
                          <a:latin typeface="Calibri"/>
                          <a:ea typeface="Calibri"/>
                          <a:cs typeface="Calibri"/>
                          <a:sym typeface="Calibri"/>
                        </a:rPr>
                        <a:t>Docker Certified</a:t>
                      </a:r>
                      <a:r>
                        <a:rPr lang="en-US" sz="1200" dirty="0">
                          <a:solidFill>
                            <a:schemeClr val="dk1"/>
                          </a:solidFill>
                          <a:latin typeface="Calibri"/>
                          <a:ea typeface="Calibri"/>
                          <a:cs typeface="Calibri"/>
                          <a:sym typeface="Calibri"/>
                        </a:rPr>
                        <a:t> - Infrastructure, Plugins and </a:t>
                      </a:r>
                      <a:r>
                        <a:rPr lang="en-US" sz="1200" dirty="0" smtClean="0">
                          <a:solidFill>
                            <a:schemeClr val="dk1"/>
                          </a:solidFill>
                          <a:latin typeface="Calibri"/>
                          <a:ea typeface="Calibri"/>
                          <a:cs typeface="Calibri"/>
                          <a:sym typeface="Calibri"/>
                        </a:rPr>
                        <a:t>ISV (independent</a:t>
                      </a:r>
                      <a:r>
                        <a:rPr lang="en-US" sz="1200" baseline="0" dirty="0" smtClean="0">
                          <a:solidFill>
                            <a:schemeClr val="dk1"/>
                          </a:solidFill>
                          <a:latin typeface="Calibri"/>
                          <a:ea typeface="Calibri"/>
                          <a:cs typeface="Calibri"/>
                          <a:sym typeface="Calibri"/>
                        </a:rPr>
                        <a:t> software vendors</a:t>
                      </a:r>
                      <a:r>
                        <a:rPr lang="en-US" sz="1200" dirty="0" smtClean="0">
                          <a:solidFill>
                            <a:schemeClr val="dk1"/>
                          </a:solidFill>
                          <a:latin typeface="Calibri"/>
                          <a:ea typeface="Calibri"/>
                          <a:cs typeface="Calibri"/>
                          <a:sym typeface="Calibri"/>
                        </a:rPr>
                        <a:t>) </a:t>
                      </a:r>
                      <a:r>
                        <a:rPr lang="en-US" sz="1200" dirty="0">
                          <a:solidFill>
                            <a:schemeClr val="dk1"/>
                          </a:solidFill>
                          <a:latin typeface="Calibri"/>
                          <a:ea typeface="Calibri"/>
                          <a:cs typeface="Calibri"/>
                          <a:sym typeface="Calibri"/>
                        </a:rPr>
                        <a:t>Containers</a:t>
                      </a:r>
                    </a:p>
                  </a:txBody>
                  <a:tcPr marL="91425" marR="91425" marT="91425" marB="91425"/>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68250">
                <a:tc>
                  <a:txBody>
                    <a:bodyPr/>
                    <a:lstStyle/>
                    <a:p>
                      <a:pPr lvl="0" rtl="0">
                        <a:spcBef>
                          <a:spcPts val="0"/>
                        </a:spcBef>
                        <a:buNone/>
                      </a:pPr>
                      <a:r>
                        <a:rPr lang="en-US" sz="1200" b="1">
                          <a:solidFill>
                            <a:schemeClr val="dk1"/>
                          </a:solidFill>
                          <a:latin typeface="Calibri"/>
                          <a:ea typeface="Calibri"/>
                          <a:cs typeface="Calibri"/>
                          <a:sym typeface="Calibri"/>
                        </a:rPr>
                        <a:t>Image Management</a:t>
                      </a:r>
                    </a:p>
                    <a:p>
                      <a:pPr lvl="0" rtl="0">
                        <a:spcBef>
                          <a:spcPts val="0"/>
                        </a:spcBef>
                        <a:buNone/>
                      </a:pPr>
                      <a:r>
                        <a:rPr lang="en-US" sz="1200">
                          <a:solidFill>
                            <a:schemeClr val="dk1"/>
                          </a:solidFill>
                          <a:latin typeface="Calibri"/>
                          <a:ea typeface="Calibri"/>
                          <a:cs typeface="Calibri"/>
                          <a:sym typeface="Calibri"/>
                        </a:rPr>
                        <a:t>(private registry, caching)</a:t>
                      </a:r>
                    </a:p>
                  </a:txBody>
                  <a:tcPr marL="91425" marR="91425" marT="91425" marB="91425"/>
                </a:tc>
                <a:tc>
                  <a:txBody>
                    <a:bodyPr/>
                    <a:lstStyle/>
                    <a:p>
                      <a:pPr lvl="0" algn="ctr" rtl="0">
                        <a:spcBef>
                          <a:spcPts val="0"/>
                        </a:spcBef>
                        <a:buClr>
                          <a:schemeClr val="dk1"/>
                        </a:buClr>
                        <a:buSzPct val="91666"/>
                        <a:buFont typeface="Arial"/>
                        <a:buNone/>
                      </a:pPr>
                      <a:r>
                        <a:rPr lang="en-US" sz="1200">
                          <a:solidFill>
                            <a:schemeClr val="dk1"/>
                          </a:solidFill>
                          <a:latin typeface="Calibri"/>
                          <a:ea typeface="Calibri"/>
                          <a:cs typeface="Calibri"/>
                          <a:sym typeface="Calibri"/>
                        </a:rPr>
                        <a:t>Cloud hosted repos</a:t>
                      </a: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0">
                <a:tc>
                  <a:txBody>
                    <a:bodyPr/>
                    <a:lstStyle/>
                    <a:p>
                      <a:pPr lvl="0" rtl="0">
                        <a:spcBef>
                          <a:spcPts val="0"/>
                        </a:spcBef>
                        <a:buNone/>
                      </a:pPr>
                      <a:r>
                        <a:rPr lang="en-US" sz="1200" b="1" dirty="0">
                          <a:solidFill>
                            <a:schemeClr val="dk1"/>
                          </a:solidFill>
                          <a:latin typeface="Calibri"/>
                          <a:ea typeface="Calibri"/>
                          <a:cs typeface="Calibri"/>
                          <a:sym typeface="Calibri"/>
                        </a:rPr>
                        <a:t>Docker Datacenter</a:t>
                      </a:r>
                      <a:r>
                        <a:rPr lang="en-US" sz="1200" dirty="0">
                          <a:solidFill>
                            <a:schemeClr val="dk1"/>
                          </a:solidFill>
                          <a:latin typeface="Calibri"/>
                          <a:ea typeface="Calibri"/>
                          <a:cs typeface="Calibri"/>
                          <a:sym typeface="Calibri"/>
                        </a:rPr>
                        <a:t> - Integrated container app management</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323575">
                <a:tc>
                  <a:txBody>
                    <a:bodyPr/>
                    <a:lstStyle/>
                    <a:p>
                      <a:pPr lvl="0" rtl="0">
                        <a:spcBef>
                          <a:spcPts val="0"/>
                        </a:spcBef>
                        <a:buNone/>
                      </a:pPr>
                      <a:r>
                        <a:rPr lang="en-US" sz="1200" b="1" dirty="0">
                          <a:solidFill>
                            <a:schemeClr val="dk1"/>
                          </a:solidFill>
                          <a:latin typeface="Calibri"/>
                          <a:ea typeface="Calibri"/>
                          <a:cs typeface="Calibri"/>
                          <a:sym typeface="Calibri"/>
                        </a:rPr>
                        <a:t>Docker Datacenter</a:t>
                      </a:r>
                      <a:r>
                        <a:rPr lang="en-US" sz="1200" dirty="0">
                          <a:solidFill>
                            <a:schemeClr val="dk1"/>
                          </a:solidFill>
                          <a:latin typeface="Calibri"/>
                          <a:ea typeface="Calibri"/>
                          <a:cs typeface="Calibri"/>
                          <a:sym typeface="Calibri"/>
                        </a:rPr>
                        <a:t> - Multi-tenancy with RBAC, LDAP/AD support</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68275">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Integrated secrets mgmt, image signing policy</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25450">
                <a:tc>
                  <a:txBody>
                    <a:bodyPr/>
                    <a:lstStyle/>
                    <a:p>
                      <a:pPr lvl="0">
                        <a:spcBef>
                          <a:spcPts val="0"/>
                        </a:spcBef>
                        <a:buNone/>
                      </a:pPr>
                      <a:r>
                        <a:rPr lang="en-US" sz="1200">
                          <a:latin typeface="Calibri"/>
                          <a:ea typeface="Calibri"/>
                          <a:cs typeface="Calibri"/>
                          <a:sym typeface="Calibri"/>
                        </a:rPr>
                        <a:t>Image security scanning</a:t>
                      </a:r>
                    </a:p>
                  </a:txBody>
                  <a:tcPr marL="91425" marR="91425" marT="91425" marB="91425"/>
                </a:tc>
                <a:tc>
                  <a:txBody>
                    <a:bodyPr/>
                    <a:lstStyle/>
                    <a:p>
                      <a:pPr lvl="0" algn="ctr">
                        <a:spcBef>
                          <a:spcPts val="0"/>
                        </a:spcBef>
                        <a:buNone/>
                      </a:pPr>
                      <a:r>
                        <a:rPr lang="en-US" sz="1200">
                          <a:latin typeface="Calibri"/>
                          <a:ea typeface="Calibri"/>
                          <a:cs typeface="Calibri"/>
                          <a:sym typeface="Calibri"/>
                        </a:rPr>
                        <a:t>Preview</a:t>
                      </a: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308525">
                <a:tc>
                  <a:txBody>
                    <a:bodyPr/>
                    <a:lstStyle/>
                    <a:p>
                      <a:pPr lvl="0">
                        <a:spcBef>
                          <a:spcPts val="0"/>
                        </a:spcBef>
                        <a:buNone/>
                      </a:pPr>
                      <a:r>
                        <a:rPr lang="en-US" sz="1200">
                          <a:latin typeface="Calibri"/>
                          <a:ea typeface="Calibri"/>
                          <a:cs typeface="Calibri"/>
                          <a:sym typeface="Calibri"/>
                        </a:rPr>
                        <a:t>Support</a:t>
                      </a:r>
                    </a:p>
                  </a:txBody>
                  <a:tcPr marL="91425" marR="91425" marT="91425" marB="91425"/>
                </a:tc>
                <a:tc>
                  <a:txBody>
                    <a:bodyPr/>
                    <a:lstStyle/>
                    <a:p>
                      <a:pPr lvl="0" algn="ctr">
                        <a:spcBef>
                          <a:spcPts val="0"/>
                        </a:spcBef>
                        <a:buNone/>
                      </a:pPr>
                      <a:r>
                        <a:rPr lang="en-US" sz="1200">
                          <a:latin typeface="Calibri"/>
                          <a:ea typeface="Calibri"/>
                          <a:cs typeface="Calibri"/>
                          <a:sym typeface="Calibri"/>
                        </a:rPr>
                        <a:t>Community</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r>
              <a:tr h="257200">
                <a:tc>
                  <a:txBody>
                    <a:bodyPr/>
                    <a:lstStyle/>
                    <a:p>
                      <a:pPr lvl="0" rtl="0">
                        <a:spcBef>
                          <a:spcPts val="0"/>
                        </a:spcBef>
                        <a:buNone/>
                      </a:pPr>
                      <a:r>
                        <a:rPr lang="en-US" sz="1200">
                          <a:latin typeface="Calibri"/>
                          <a:ea typeface="Calibri"/>
                          <a:cs typeface="Calibri"/>
                          <a:sym typeface="Calibri"/>
                        </a:rPr>
                        <a:t>Pricing</a:t>
                      </a:r>
                    </a:p>
                  </a:txBody>
                  <a:tcPr marL="91425" marR="91425" marT="91425" marB="91425"/>
                </a:tc>
                <a:tc>
                  <a:txBody>
                    <a:bodyPr/>
                    <a:lstStyle/>
                    <a:p>
                      <a:pPr lvl="0" algn="ctr">
                        <a:spcBef>
                          <a:spcPts val="0"/>
                        </a:spcBef>
                        <a:buNone/>
                      </a:pPr>
                      <a:r>
                        <a:rPr lang="en-US" sz="1200">
                          <a:latin typeface="Calibri"/>
                          <a:ea typeface="Calibri"/>
                          <a:cs typeface="Calibri"/>
                          <a:sym typeface="Calibri"/>
                        </a:rPr>
                        <a:t>Free</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$750/node/year</a:t>
                      </a:r>
                    </a:p>
                  </a:txBody>
                  <a:tcPr marL="91425" marR="91425" marT="91425" marB="91425" anchor="ctr"/>
                </a:tc>
                <a:tc>
                  <a:txBody>
                    <a:bodyPr/>
                    <a:lstStyle/>
                    <a:p>
                      <a:pPr lvl="0" algn="ctr">
                        <a:spcBef>
                          <a:spcPts val="0"/>
                        </a:spcBef>
                        <a:buNone/>
                      </a:pPr>
                      <a:r>
                        <a:rPr lang="en-US" sz="1200">
                          <a:solidFill>
                            <a:schemeClr val="dk1"/>
                          </a:solidFill>
                          <a:latin typeface="Calibri"/>
                          <a:ea typeface="Calibri"/>
                          <a:cs typeface="Calibri"/>
                          <a:sym typeface="Calibri"/>
                        </a:rPr>
                        <a:t>$1,500/node/year</a:t>
                      </a:r>
                    </a:p>
                  </a:txBody>
                  <a:tcPr marL="91425" marR="91425" marT="91425" marB="91425" anchor="ctr"/>
                </a:tc>
                <a:tc>
                  <a:txBody>
                    <a:bodyPr/>
                    <a:lstStyle/>
                    <a:p>
                      <a:pPr lvl="0" algn="ctr">
                        <a:spcBef>
                          <a:spcPts val="0"/>
                        </a:spcBef>
                        <a:buNone/>
                      </a:pPr>
                      <a:r>
                        <a:rPr lang="en-US" sz="1200" dirty="0">
                          <a:solidFill>
                            <a:schemeClr val="dk1"/>
                          </a:solidFill>
                          <a:latin typeface="Calibri"/>
                          <a:ea typeface="Calibri"/>
                          <a:cs typeface="Calibri"/>
                          <a:sym typeface="Calibri"/>
                        </a:rPr>
                        <a:t>$2,000/node/year</a:t>
                      </a:r>
                    </a:p>
                  </a:txBody>
                  <a:tcPr marL="91425" marR="91425" marT="91425" marB="91425" anchor="ctr"/>
                </a:tc>
              </a:tr>
            </a:tbl>
          </a:graphicData>
        </a:graphic>
      </p:graphicFrame>
      <p:sp>
        <p:nvSpPr>
          <p:cNvPr id="262" name="Shape 262"/>
          <p:cNvSpPr txBox="1">
            <a:spLocks noGrp="1"/>
          </p:cNvSpPr>
          <p:nvPr>
            <p:ph type="title"/>
          </p:nvPr>
        </p:nvSpPr>
        <p:spPr>
          <a:xfrm>
            <a:off x="424012" y="-4782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Docker CE vs. Docker EE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Installing Docker</a:t>
            </a:r>
          </a:p>
        </p:txBody>
      </p:sp>
      <p:sp>
        <p:nvSpPr>
          <p:cNvPr id="268" name="Shape 268"/>
          <p:cNvSpPr txBox="1">
            <a:spLocks noGrp="1"/>
          </p:cNvSpPr>
          <p:nvPr>
            <p:ph type="body" idx="1"/>
          </p:nvPr>
        </p:nvSpPr>
        <p:spPr>
          <a:xfrm>
            <a:off x="457200" y="1477962"/>
            <a:ext cx="8229600" cy="4526100"/>
          </a:xfrm>
          <a:prstGeom prst="rect">
            <a:avLst/>
          </a:prstGeom>
          <a:noFill/>
          <a:ln>
            <a:noFill/>
          </a:ln>
        </p:spPr>
        <p:txBody>
          <a:bodyPr lIns="91425" tIns="45700" rIns="91425" bIns="45700" anchor="t" anchorCtr="0">
            <a:noAutofit/>
          </a:bodyPr>
          <a:lstStyle/>
          <a:p>
            <a:pPr marL="342900" marR="0" lvl="0" indent="-317500" algn="l" rtl="0">
              <a:spcBef>
                <a:spcPts val="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Docker cont</a:t>
            </a:r>
            <a:r>
              <a:rPr lang="en-US" sz="2400" dirty="0"/>
              <a:t>ainer </a:t>
            </a:r>
            <a:r>
              <a:rPr lang="en-US" sz="2400" b="0" i="0" u="none" strike="noStrike" cap="none" dirty="0">
                <a:solidFill>
                  <a:schemeClr val="dk1"/>
                </a:solidFill>
                <a:latin typeface="Calibri"/>
                <a:ea typeface="Calibri"/>
                <a:cs typeface="Calibri"/>
                <a:sym typeface="Calibri"/>
              </a:rPr>
              <a:t>engine is built from and on top of the Linux kernel, so it needs Linux to run natively*</a:t>
            </a:r>
          </a:p>
          <a:p>
            <a:pPr lvl="1" indent="457200" rtl="0">
              <a:spcBef>
                <a:spcPts val="480"/>
              </a:spcBef>
              <a:buClr>
                <a:schemeClr val="dk1"/>
              </a:buClr>
              <a:buSzPct val="100000"/>
              <a:buFont typeface="Calibri"/>
              <a:buChar char="–"/>
            </a:pPr>
            <a:r>
              <a:rPr lang="en-US" sz="2400" dirty="0"/>
              <a:t>Docker is increasingly being packaged with newer Linux distributions</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Docker is also </a:t>
            </a:r>
            <a:r>
              <a:rPr lang="en-US" sz="2400" dirty="0"/>
              <a:t>available o</a:t>
            </a:r>
            <a:r>
              <a:rPr lang="en-US" sz="2400" b="0" i="0" u="none" strike="noStrike" cap="none" dirty="0">
                <a:solidFill>
                  <a:schemeClr val="dk1"/>
                </a:solidFill>
                <a:latin typeface="Calibri"/>
                <a:ea typeface="Calibri"/>
                <a:cs typeface="Calibri"/>
                <a:sym typeface="Calibri"/>
              </a:rPr>
              <a:t>n </a:t>
            </a:r>
            <a:r>
              <a:rPr lang="en-US" sz="2400" b="0" i="0" u="none" strike="noStrike" cap="none" dirty="0" err="1">
                <a:solidFill>
                  <a:schemeClr val="dk1"/>
                </a:solidFill>
                <a:latin typeface="Calibri"/>
                <a:ea typeface="Calibri"/>
                <a:cs typeface="Calibri"/>
                <a:sym typeface="Calibri"/>
              </a:rPr>
              <a:t>MacOS</a:t>
            </a:r>
            <a:r>
              <a:rPr lang="en-US" sz="2400" b="0" i="0" u="none" strike="noStrike" cap="none" dirty="0">
                <a:solidFill>
                  <a:schemeClr val="dk1"/>
                </a:solidFill>
                <a:latin typeface="Calibri"/>
                <a:ea typeface="Calibri"/>
                <a:cs typeface="Calibri"/>
                <a:sym typeface="Calibri"/>
              </a:rPr>
              <a:t> and Windows through the use of lightweight Linux VMs</a:t>
            </a:r>
            <a:r>
              <a:rPr lang="en-US" sz="2400" dirty="0"/>
              <a:t> - </a:t>
            </a:r>
            <a:r>
              <a:rPr lang="en-US" sz="2400" dirty="0" err="1"/>
              <a:t>HyperV</a:t>
            </a:r>
            <a:r>
              <a:rPr lang="en-US" sz="2400" dirty="0"/>
              <a:t>-based on Windows, </a:t>
            </a:r>
            <a:r>
              <a:rPr lang="en-US" sz="2400" dirty="0" err="1"/>
              <a:t>HyperKit</a:t>
            </a:r>
            <a:r>
              <a:rPr lang="en-US" sz="2400" dirty="0"/>
              <a:t>-based on </a:t>
            </a:r>
            <a:r>
              <a:rPr lang="en-US" sz="2400" dirty="0" err="1"/>
              <a:t>MacOS</a:t>
            </a:r>
            <a:endParaRPr lang="en-US" sz="2400" dirty="0"/>
          </a:p>
          <a:p>
            <a:pPr marL="457200" lvl="0" indent="0" rtl="0">
              <a:spcBef>
                <a:spcPts val="480"/>
              </a:spcBef>
              <a:buNone/>
            </a:pPr>
            <a:r>
              <a:rPr lang="en-US" sz="2400" dirty="0"/>
              <a:t/>
            </a:r>
            <a:br>
              <a:rPr lang="en-US" sz="2400" dirty="0"/>
            </a:br>
            <a:r>
              <a:rPr lang="en-US" sz="2400" dirty="0"/>
              <a:t>* Native Windows containers can also be used with Docker for Windows if you have very specific versions of Windows.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a:solidFill>
                  <a:srgbClr val="E36C09"/>
                </a:solidFill>
              </a:rPr>
              <a:t>Prerequisite: Connect to Classroom VM</a:t>
            </a:r>
          </a:p>
          <a:p>
            <a:pPr lvl="0">
              <a:spcBef>
                <a:spcPts val="0"/>
              </a:spcBef>
              <a:buNone/>
            </a:pPr>
            <a:endParaRPr/>
          </a:p>
        </p:txBody>
      </p:sp>
      <p:sp>
        <p:nvSpPr>
          <p:cNvPr id="274" name="Shape 274"/>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457200" lvl="0" indent="-342900" rtl="0">
              <a:spcBef>
                <a:spcPts val="0"/>
              </a:spcBef>
              <a:buSzPct val="100000"/>
              <a:buFont typeface="Arial"/>
            </a:pPr>
            <a:r>
              <a:rPr lang="en-US" sz="1800" dirty="0">
                <a:latin typeface="Arial"/>
                <a:ea typeface="Arial"/>
                <a:cs typeface="Arial"/>
                <a:sym typeface="Arial"/>
              </a:rPr>
              <a:t>$ </a:t>
            </a:r>
            <a:r>
              <a:rPr lang="en-US" sz="1800" dirty="0" err="1">
                <a:latin typeface="Arial"/>
                <a:ea typeface="Arial"/>
                <a:cs typeface="Arial"/>
                <a:sym typeface="Arial"/>
              </a:rPr>
              <a:t>ssh</a:t>
            </a:r>
            <a:r>
              <a:rPr lang="en-US" sz="1800" dirty="0">
                <a:latin typeface="Arial"/>
                <a:ea typeface="Arial"/>
                <a:cs typeface="Arial"/>
                <a:sym typeface="Arial"/>
              </a:rPr>
              <a:t> </a:t>
            </a:r>
            <a:r>
              <a:rPr lang="en-US" sz="1800" dirty="0" err="1">
                <a:latin typeface="Arial"/>
                <a:ea typeface="Arial"/>
                <a:cs typeface="Arial"/>
                <a:sym typeface="Arial"/>
              </a:rPr>
              <a:t>student@FQDN</a:t>
            </a:r>
            <a:endParaRPr lang="en-US" sz="1800" dirty="0">
              <a:latin typeface="Arial"/>
              <a:ea typeface="Arial"/>
              <a:cs typeface="Arial"/>
              <a:sym typeface="Arial"/>
            </a:endParaRPr>
          </a:p>
          <a:p>
            <a:pPr marL="914400" lvl="1" indent="-342900" rtl="0">
              <a:spcBef>
                <a:spcPts val="0"/>
              </a:spcBef>
              <a:buSzPct val="100000"/>
              <a:buFont typeface="Arial"/>
            </a:pPr>
            <a:r>
              <a:rPr lang="en-US" sz="1800" dirty="0">
                <a:latin typeface="Arial"/>
                <a:ea typeface="Arial"/>
                <a:cs typeface="Arial"/>
                <a:sym typeface="Arial"/>
              </a:rPr>
              <a:t>student password = DockerStudentPW0</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FQDN = The fully qualified domain name of the machine assigned to you by your instructor. This will commonly be in the form </a:t>
            </a:r>
            <a:r>
              <a:rPr lang="en-US" sz="1800" dirty="0" err="1">
                <a:latin typeface="Arial"/>
                <a:ea typeface="Arial"/>
                <a:cs typeface="Arial"/>
                <a:sym typeface="Arial"/>
              </a:rPr>
              <a:t>docker</a:t>
            </a:r>
            <a:r>
              <a:rPr lang="en-US" sz="1800" dirty="0">
                <a:latin typeface="Arial"/>
                <a:ea typeface="Arial"/>
                <a:cs typeface="Arial"/>
                <a:sym typeface="Arial"/>
              </a:rPr>
              <a:t>#.</a:t>
            </a:r>
            <a:r>
              <a:rPr lang="en-US" sz="1800" dirty="0" err="1">
                <a:latin typeface="Arial"/>
                <a:ea typeface="Arial"/>
                <a:cs typeface="Arial"/>
                <a:sym typeface="Arial"/>
              </a:rPr>
              <a:t>domain.com</a:t>
            </a:r>
            <a:r>
              <a:rPr lang="en-US" sz="1800" dirty="0">
                <a:latin typeface="Arial"/>
                <a:ea typeface="Arial"/>
                <a:cs typeface="Arial"/>
                <a:sym typeface="Arial"/>
              </a:rPr>
              <a:t> (where # is your student number as assigned to you by your instructor).</a:t>
            </a:r>
          </a:p>
        </p:txBody>
      </p:sp>
      <p:grpSp>
        <p:nvGrpSpPr>
          <p:cNvPr id="275" name="Shape 275"/>
          <p:cNvGrpSpPr/>
          <p:nvPr/>
        </p:nvGrpSpPr>
        <p:grpSpPr>
          <a:xfrm>
            <a:off x="152400" y="762000"/>
            <a:ext cx="4572000" cy="1066800"/>
            <a:chOff x="457200" y="2971800"/>
            <a:chExt cx="4572000" cy="1066800"/>
          </a:xfrm>
        </p:grpSpPr>
        <p:pic>
          <p:nvPicPr>
            <p:cNvPr id="276" name="Shape 276"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77" name="Shape 27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78" name="Shape 27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79" name="Shape 27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Prerequisite: Add &amp; Update Repos</a:t>
            </a:r>
          </a:p>
          <a:p>
            <a:pPr lvl="0" algn="l" rtl="0">
              <a:spcBef>
                <a:spcPts val="0"/>
              </a:spcBef>
              <a:buNone/>
            </a:pPr>
            <a:endParaRPr sz="4000" dirty="0">
              <a:solidFill>
                <a:srgbClr val="E36C09"/>
              </a:solidFill>
            </a:endParaRPr>
          </a:p>
        </p:txBody>
      </p:sp>
      <p:sp>
        <p:nvSpPr>
          <p:cNvPr id="285" name="Shape 285"/>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400" dirty="0">
              <a:latin typeface="Consolas"/>
              <a:ea typeface="Consolas"/>
              <a:cs typeface="Consolas"/>
              <a:sym typeface="Consolas"/>
            </a:endParaRPr>
          </a:p>
          <a:p>
            <a:pPr marL="0" indent="-69850">
              <a:spcBef>
                <a:spcPts val="0"/>
              </a:spcBef>
              <a:buSzPct val="78571"/>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sudo</a:t>
            </a:r>
            <a:r>
              <a:rPr lang="en-US" sz="1400" dirty="0">
                <a:solidFill>
                  <a:srgbClr val="333333"/>
                </a:solidFill>
                <a:latin typeface="Consolas"/>
                <a:ea typeface="Consolas"/>
                <a:cs typeface="Consolas"/>
                <a:sym typeface="Consolas"/>
              </a:rPr>
              <a:t> apt-get update</a:t>
            </a:r>
          </a:p>
          <a:p>
            <a:pPr marL="0" lvl="0" indent="-69850" rtl="0">
              <a:spcBef>
                <a:spcPts val="0"/>
              </a:spcBef>
              <a:buClr>
                <a:schemeClr val="dk1"/>
              </a:buClr>
              <a:buSzPct val="78571"/>
              <a:buFont typeface="Arial"/>
              <a:buNone/>
            </a:pPr>
            <a:endParaRPr lang="en-US" sz="1400" dirty="0" smtClean="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smtClean="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apt-get -y install apt-transport-https ca-certificates curl</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latin typeface="Consolas"/>
                <a:ea typeface="Consolas"/>
                <a:cs typeface="Consolas"/>
                <a:sym typeface="Consolas"/>
              </a:rPr>
              <a:t>$ curl -</a:t>
            </a:r>
            <a:r>
              <a:rPr lang="en-US" sz="1400" dirty="0" err="1">
                <a:latin typeface="Consolas"/>
                <a:ea typeface="Consolas"/>
                <a:cs typeface="Consolas"/>
                <a:sym typeface="Consolas"/>
              </a:rPr>
              <a:t>fsSL</a:t>
            </a:r>
            <a:r>
              <a:rPr lang="en-US" sz="1400" dirty="0">
                <a:latin typeface="Consolas"/>
                <a:ea typeface="Consolas"/>
                <a:cs typeface="Consolas"/>
                <a:sym typeface="Consolas"/>
              </a:rPr>
              <a:t> https://</a:t>
            </a:r>
            <a:r>
              <a:rPr lang="en-US" sz="1400" dirty="0" err="1">
                <a:latin typeface="Consolas"/>
                <a:ea typeface="Consolas"/>
                <a:cs typeface="Consolas"/>
                <a:sym typeface="Consolas"/>
              </a:rPr>
              <a:t>download.docker.com</a:t>
            </a:r>
            <a:r>
              <a:rPr lang="en-US" sz="1400" dirty="0">
                <a:latin typeface="Consolas"/>
                <a:ea typeface="Consolas"/>
                <a:cs typeface="Consolas"/>
                <a:sym typeface="Consolas"/>
              </a:rPr>
              <a:t>/linux/ubuntu/gpg | </a:t>
            </a:r>
            <a:r>
              <a:rPr lang="en-US" sz="1400" dirty="0" err="1">
                <a:latin typeface="Consolas"/>
                <a:ea typeface="Consolas"/>
                <a:cs typeface="Consolas"/>
                <a:sym typeface="Consolas"/>
              </a:rPr>
              <a:t>sudo</a:t>
            </a:r>
            <a:r>
              <a:rPr lang="en-US" sz="1400" dirty="0">
                <a:latin typeface="Consolas"/>
                <a:ea typeface="Consolas"/>
                <a:cs typeface="Consolas"/>
                <a:sym typeface="Consolas"/>
              </a:rPr>
              <a:t> apt-key add -</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sudo</a:t>
            </a:r>
            <a:r>
              <a:rPr lang="en-US" sz="1400" dirty="0">
                <a:solidFill>
                  <a:srgbClr val="333333"/>
                </a:solidFill>
                <a:latin typeface="Consolas"/>
                <a:ea typeface="Consolas"/>
                <a:cs typeface="Consolas"/>
                <a:sym typeface="Consolas"/>
              </a:rPr>
              <a:t> add-apt-repository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"deb [arch=amd64] https://</a:t>
            </a:r>
            <a:r>
              <a:rPr lang="en-US" sz="1400" dirty="0" err="1">
                <a:solidFill>
                  <a:srgbClr val="333333"/>
                </a:solidFill>
                <a:latin typeface="Consolas"/>
                <a:ea typeface="Consolas"/>
                <a:cs typeface="Consolas"/>
                <a:sym typeface="Consolas"/>
              </a:rPr>
              <a:t>download.docker.com</a:t>
            </a:r>
            <a:r>
              <a:rPr lang="en-US" sz="1400" dirty="0">
                <a:solidFill>
                  <a:srgbClr val="333333"/>
                </a:solidFill>
                <a:latin typeface="Consolas"/>
                <a:ea typeface="Consolas"/>
                <a:cs typeface="Consolas"/>
                <a:sym typeface="Consolas"/>
              </a:rPr>
              <a:t>/linux/ubuntu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lsb_release</a:t>
            </a: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cs</a:t>
            </a:r>
            <a:r>
              <a:rPr lang="en-US" sz="1400" dirty="0">
                <a:solidFill>
                  <a:srgbClr val="333333"/>
                </a:solidFill>
                <a:latin typeface="Consolas"/>
                <a:ea typeface="Consolas"/>
                <a:cs typeface="Consolas"/>
                <a:sym typeface="Consolas"/>
              </a:rPr>
              <a:t>)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stable"</a:t>
            </a: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a:p>
            <a:pPr marL="0" indent="-69850">
              <a:spcBef>
                <a:spcPts val="0"/>
              </a:spcBef>
              <a:buSzPct val="78571"/>
              <a:buNone/>
            </a:pPr>
            <a:r>
              <a:rPr lang="en-US" sz="1400" dirty="0" smtClean="0">
                <a:solidFill>
                  <a:srgbClr val="333333"/>
                </a:solidFill>
                <a:latin typeface="Consolas"/>
                <a:ea typeface="Consolas"/>
                <a:cs typeface="Consolas"/>
                <a:sym typeface="Consolas"/>
              </a:rPr>
              <a:t>$ </a:t>
            </a:r>
            <a:r>
              <a:rPr lang="en-US" sz="1400" dirty="0" err="1" smtClean="0">
                <a:solidFill>
                  <a:srgbClr val="333333"/>
                </a:solidFill>
                <a:latin typeface="Consolas"/>
                <a:ea typeface="Consolas"/>
                <a:cs typeface="Consolas"/>
                <a:sym typeface="Consolas"/>
              </a:rPr>
              <a:t>sudo</a:t>
            </a:r>
            <a:r>
              <a:rPr lang="en-US" sz="1400" dirty="0" smtClean="0">
                <a:solidFill>
                  <a:srgbClr val="333333"/>
                </a:solidFill>
                <a:latin typeface="Consolas"/>
                <a:ea typeface="Consolas"/>
                <a:cs typeface="Consolas"/>
                <a:sym typeface="Consolas"/>
              </a:rPr>
              <a:t> apt-get update</a:t>
            </a: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p:txBody>
      </p:sp>
      <p:grpSp>
        <p:nvGrpSpPr>
          <p:cNvPr id="286" name="Shape 286"/>
          <p:cNvGrpSpPr/>
          <p:nvPr/>
        </p:nvGrpSpPr>
        <p:grpSpPr>
          <a:xfrm>
            <a:off x="152400" y="762000"/>
            <a:ext cx="4572000" cy="1066800"/>
            <a:chOff x="457200" y="2971800"/>
            <a:chExt cx="4572000" cy="1066800"/>
          </a:xfrm>
        </p:grpSpPr>
        <p:pic>
          <p:nvPicPr>
            <p:cNvPr id="287" name="Shape 28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88"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89"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90"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291" name="Shape 291"/>
          <p:cNvSpPr txBox="1"/>
          <p:nvPr/>
        </p:nvSpPr>
        <p:spPr>
          <a:xfrm>
            <a:off x="599803" y="5180807"/>
            <a:ext cx="4572000" cy="703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dirty="0">
                <a:solidFill>
                  <a:schemeClr val="dk1"/>
                </a:solidFill>
                <a:latin typeface="Arial"/>
                <a:ea typeface="Arial"/>
                <a:cs typeface="Arial"/>
                <a:sym typeface="Arial"/>
              </a:rPr>
              <a:t>Also at</a:t>
            </a:r>
          </a:p>
          <a:p>
            <a:pPr marL="0" marR="0" lvl="0" indent="0" algn="ctr" rtl="0">
              <a:spcBef>
                <a:spcPts val="0"/>
              </a:spcBef>
              <a:spcAft>
                <a:spcPts val="0"/>
              </a:spcAft>
              <a:buSzPct val="25000"/>
              <a:buNone/>
            </a:pPr>
            <a:r>
              <a:rPr lang="en-US" sz="1800" u="sng" dirty="0">
                <a:solidFill>
                  <a:schemeClr val="hlink"/>
                </a:solidFill>
                <a:latin typeface="Arial"/>
                <a:ea typeface="Arial"/>
                <a:cs typeface="Arial"/>
                <a:sym typeface="Arial"/>
                <a:hlinkClick r:id="rId4"/>
              </a:rPr>
              <a:t>https://docs.docker.com/engine/installation/</a:t>
            </a:r>
          </a:p>
        </p:txBody>
      </p:sp>
      <p:grpSp>
        <p:nvGrpSpPr>
          <p:cNvPr id="10" name="Shape 286"/>
          <p:cNvGrpSpPr/>
          <p:nvPr/>
        </p:nvGrpSpPr>
        <p:grpSpPr>
          <a:xfrm>
            <a:off x="5472158" y="1019286"/>
            <a:ext cx="3429000" cy="571500"/>
            <a:chOff x="1600200" y="3162300"/>
            <a:chExt cx="3429000" cy="571500"/>
          </a:xfrm>
        </p:grpSpPr>
        <p:sp>
          <p:nvSpPr>
            <p:cNvPr id="12"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13"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4"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Install Docker-CE</a:t>
            </a:r>
          </a:p>
          <a:p>
            <a:pPr lvl="0" algn="l" rtl="0">
              <a:spcBef>
                <a:spcPts val="0"/>
              </a:spcBef>
              <a:buNone/>
            </a:pPr>
            <a:endParaRPr sz="4000" dirty="0">
              <a:solidFill>
                <a:srgbClr val="E36C09"/>
              </a:solidFill>
            </a:endParaRPr>
          </a:p>
        </p:txBody>
      </p:sp>
      <p:grpSp>
        <p:nvGrpSpPr>
          <p:cNvPr id="297" name="Shape 297"/>
          <p:cNvGrpSpPr/>
          <p:nvPr/>
        </p:nvGrpSpPr>
        <p:grpSpPr>
          <a:xfrm>
            <a:off x="152400" y="762000"/>
            <a:ext cx="4572000" cy="1066800"/>
            <a:chOff x="457200" y="2971800"/>
            <a:chExt cx="4572000" cy="1066800"/>
          </a:xfrm>
        </p:grpSpPr>
        <p:pic>
          <p:nvPicPr>
            <p:cNvPr id="298" name="Shape 2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99" name="Shape 2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300" name="Shape 3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301" name="Shape 3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302" name="Shape 302"/>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457200" lvl="0" indent="0" rtl="0">
              <a:spcBef>
                <a:spcPts val="0"/>
              </a:spcBef>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apt-get -y install </a:t>
            </a:r>
            <a:r>
              <a:rPr lang="en-US" sz="1400" dirty="0" err="1">
                <a:latin typeface="Consolas"/>
                <a:ea typeface="Consolas"/>
                <a:cs typeface="Consolas"/>
                <a:sym typeface="Consolas"/>
              </a:rPr>
              <a:t>docker-ce</a:t>
            </a:r>
            <a:endParaRPr lang="en-US" sz="1400" dirty="0">
              <a:latin typeface="Consolas"/>
              <a:ea typeface="Consolas"/>
              <a:cs typeface="Consolas"/>
              <a:sym typeface="Consolas"/>
            </a:endParaRPr>
          </a:p>
          <a:p>
            <a:pPr marL="457200" lvl="0" indent="-69850" rtl="0">
              <a:spcBef>
                <a:spcPts val="0"/>
              </a:spcBef>
              <a:buClr>
                <a:schemeClr val="dk1"/>
              </a:buClr>
              <a:buSzPct val="78571"/>
              <a:buFont typeface="Arial"/>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t>
            </a:r>
            <a:r>
              <a:rPr lang="en-US" sz="1400" dirty="0" err="1">
                <a:latin typeface="Consolas"/>
                <a:ea typeface="Consolas"/>
                <a:cs typeface="Consolas"/>
                <a:sym typeface="Consolas"/>
              </a:rPr>
              <a:t>docker</a:t>
            </a:r>
            <a:r>
              <a:rPr lang="en-US" sz="1400" dirty="0">
                <a:latin typeface="Consolas"/>
                <a:ea typeface="Consolas"/>
                <a:cs typeface="Consolas"/>
                <a:sym typeface="Consolas"/>
              </a:rPr>
              <a:t> run hello-world</a:t>
            </a:r>
          </a:p>
          <a:p>
            <a:pPr lvl="0" rtl="0">
              <a:spcBef>
                <a:spcPts val="0"/>
              </a:spcBef>
              <a:buNone/>
            </a:pPr>
            <a:endParaRPr sz="1400" dirty="0">
              <a:latin typeface="Consolas"/>
              <a:ea typeface="Consolas"/>
              <a:cs typeface="Consolas"/>
              <a:sym typeface="Consolas"/>
            </a:endParaRPr>
          </a:p>
        </p:txBody>
      </p:sp>
      <p:sp>
        <p:nvSpPr>
          <p:cNvPr id="303" name="Shape 303"/>
          <p:cNvSpPr txBox="1"/>
          <p:nvPr/>
        </p:nvSpPr>
        <p:spPr>
          <a:xfrm>
            <a:off x="270300" y="4942390"/>
            <a:ext cx="8603400" cy="787078"/>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dirty="0">
                <a:solidFill>
                  <a:schemeClr val="dk1"/>
                </a:solidFill>
                <a:latin typeface="Arial"/>
                <a:ea typeface="Arial"/>
                <a:cs typeface="Arial"/>
                <a:sym typeface="Arial"/>
              </a:rPr>
              <a:t>Also at</a:t>
            </a:r>
            <a:endParaRPr lang="en-US" sz="1600" dirty="0">
              <a:solidFill>
                <a:schemeClr val="dk1"/>
              </a:solidFill>
              <a:sym typeface="Arial"/>
            </a:endParaRPr>
          </a:p>
          <a:p>
            <a:pPr lvl="0" algn="ctr">
              <a:buSzPct val="25000"/>
            </a:pPr>
            <a:r>
              <a:rPr lang="en-US" sz="1600" dirty="0">
                <a:solidFill>
                  <a:schemeClr val="dk1"/>
                </a:solidFill>
                <a:latin typeface="Calibri"/>
                <a:ea typeface="Calibri"/>
                <a:cs typeface="Calibri"/>
                <a:sym typeface="Calibri"/>
                <a:hlinkClick r:id="rId4"/>
              </a:rPr>
              <a:t>https://docs.docker.com/engine/installation/linux/docker-ce/ubuntu/#</a:t>
            </a:r>
            <a:r>
              <a:rPr lang="en-US" sz="1600" dirty="0" smtClean="0">
                <a:solidFill>
                  <a:schemeClr val="dk1"/>
                </a:solidFill>
                <a:latin typeface="Calibri"/>
                <a:ea typeface="Calibri"/>
                <a:cs typeface="Calibri"/>
                <a:sym typeface="Calibri"/>
                <a:hlinkClick r:id="rId4"/>
              </a:rPr>
              <a:t>install-using-the-repository</a:t>
            </a:r>
            <a:endParaRPr lang="en-US" sz="1600" dirty="0" smtClean="0">
              <a:solidFill>
                <a:schemeClr val="dk1"/>
              </a:solidFill>
              <a:latin typeface="Calibri"/>
              <a:ea typeface="Calibri"/>
              <a:cs typeface="Calibri"/>
              <a:sym typeface="Calibri"/>
            </a:endParaRPr>
          </a:p>
        </p:txBody>
      </p:sp>
      <p:grpSp>
        <p:nvGrpSpPr>
          <p:cNvPr id="10" name="Shape 286"/>
          <p:cNvGrpSpPr/>
          <p:nvPr/>
        </p:nvGrpSpPr>
        <p:grpSpPr>
          <a:xfrm>
            <a:off x="5472158" y="1019286"/>
            <a:ext cx="3429000" cy="571500"/>
            <a:chOff x="1600200" y="3162300"/>
            <a:chExt cx="3429000" cy="571500"/>
          </a:xfrm>
        </p:grpSpPr>
        <p:sp>
          <p:nvSpPr>
            <p:cNvPr id="11"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12"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Installing Docker Script</a:t>
            </a:r>
          </a:p>
        </p:txBody>
      </p:sp>
      <p:sp>
        <p:nvSpPr>
          <p:cNvPr id="309" name="Shape 309"/>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It</a:t>
            </a:r>
            <a:r>
              <a:rPr lang="en-US" sz="2800" dirty="0"/>
              <a:t>’</a:t>
            </a:r>
            <a:r>
              <a:rPr lang="en-US" sz="2800" b="0" i="0" u="none" strike="noStrike" cap="none" dirty="0">
                <a:solidFill>
                  <a:schemeClr val="dk1"/>
                </a:solidFill>
                <a:latin typeface="Calibri"/>
                <a:ea typeface="Calibri"/>
                <a:cs typeface="Calibri"/>
                <a:sym typeface="Calibri"/>
              </a:rPr>
              <a:t>s good to install Docker the </a:t>
            </a:r>
            <a:r>
              <a:rPr lang="en-US" sz="2800" dirty="0"/>
              <a:t>“</a:t>
            </a:r>
            <a:r>
              <a:rPr lang="en-US" sz="2800" b="0" i="0" u="none" strike="noStrike" cap="none" dirty="0">
                <a:solidFill>
                  <a:schemeClr val="dk1"/>
                </a:solidFill>
                <a:latin typeface="Calibri"/>
                <a:ea typeface="Calibri"/>
                <a:cs typeface="Calibri"/>
                <a:sym typeface="Calibri"/>
              </a:rPr>
              <a:t>hard</a:t>
            </a:r>
            <a:r>
              <a:rPr lang="en-US" sz="2800" dirty="0"/>
              <a:t>”</a:t>
            </a:r>
            <a:r>
              <a:rPr lang="en-US" sz="2800" b="0" i="0" u="none" strike="noStrike" cap="none" dirty="0">
                <a:solidFill>
                  <a:schemeClr val="dk1"/>
                </a:solidFill>
                <a:latin typeface="Calibri"/>
                <a:ea typeface="Calibri"/>
                <a:cs typeface="Calibri"/>
                <a:sym typeface="Calibri"/>
              </a:rPr>
              <a:t> way at least once so you </a:t>
            </a:r>
            <a:r>
              <a:rPr lang="en-US" sz="2800" dirty="0"/>
              <a:t>understand</a:t>
            </a:r>
            <a:r>
              <a:rPr lang="en-US" sz="2800" b="0" i="0" u="none" strike="noStrike" cap="none" dirty="0">
                <a:solidFill>
                  <a:schemeClr val="dk1"/>
                </a:solidFill>
                <a:latin typeface="Calibri"/>
                <a:ea typeface="Calibri"/>
                <a:cs typeface="Calibri"/>
                <a:sym typeface="Calibri"/>
              </a:rPr>
              <a:t> what is involved.</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There is a Docker-mai</a:t>
            </a:r>
            <a:r>
              <a:rPr lang="en-US" sz="2400" dirty="0"/>
              <a:t>ntained </a:t>
            </a:r>
            <a:r>
              <a:rPr lang="en-US" sz="2400" b="0" i="0" u="none" strike="noStrike" cap="none" dirty="0">
                <a:solidFill>
                  <a:schemeClr val="dk1"/>
                </a:solidFill>
                <a:latin typeface="Calibri"/>
                <a:ea typeface="Calibri"/>
                <a:cs typeface="Calibri"/>
                <a:sym typeface="Calibri"/>
              </a:rPr>
              <a:t>community script that will install the latest release on your Linux machine (most popular flavors) available at </a:t>
            </a:r>
            <a:r>
              <a:rPr lang="en-US" sz="2400" b="0" i="0" u="sng" strike="noStrike" cap="none" dirty="0">
                <a:solidFill>
                  <a:schemeClr val="hlink"/>
                </a:solidFill>
                <a:latin typeface="Calibri"/>
                <a:ea typeface="Calibri"/>
                <a:cs typeface="Calibri"/>
                <a:sym typeface="Calibri"/>
                <a:hlinkClick r:id="rId3"/>
              </a:rPr>
              <a:t>https://get.docker.com/</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Run ‘curl -</a:t>
            </a:r>
            <a:r>
              <a:rPr lang="en-US" sz="2400" b="0" i="0" u="none" strike="noStrike" cap="none" dirty="0" err="1">
                <a:solidFill>
                  <a:schemeClr val="dk1"/>
                </a:solidFill>
                <a:latin typeface="Calibri"/>
                <a:ea typeface="Calibri"/>
                <a:cs typeface="Calibri"/>
                <a:sym typeface="Calibri"/>
              </a:rPr>
              <a:t>sSL</a:t>
            </a:r>
            <a:r>
              <a:rPr lang="en-US" sz="2400" b="0" i="0" u="none" strike="noStrike" cap="none" dirty="0">
                <a:solidFill>
                  <a:schemeClr val="dk1"/>
                </a:solidFill>
                <a:latin typeface="Calibri"/>
                <a:ea typeface="Calibri"/>
                <a:cs typeface="Calibri"/>
                <a:sym typeface="Calibri"/>
              </a:rPr>
              <a:t> https://</a:t>
            </a:r>
            <a:r>
              <a:rPr lang="en-US" sz="2400" b="0" i="0" u="none" strike="noStrike" cap="none" dirty="0" err="1">
                <a:solidFill>
                  <a:schemeClr val="dk1"/>
                </a:solidFill>
                <a:latin typeface="Calibri"/>
                <a:ea typeface="Calibri"/>
                <a:cs typeface="Calibri"/>
                <a:sym typeface="Calibri"/>
              </a:rPr>
              <a:t>get.docker.com</a:t>
            </a:r>
            <a:r>
              <a:rPr lang="en-US" sz="2400" b="0" i="0" u="none" strike="noStrike" cap="none" dirty="0">
                <a:solidFill>
                  <a:schemeClr val="dk1"/>
                </a:solidFill>
                <a:latin typeface="Calibri"/>
                <a:ea typeface="Calibri"/>
                <a:cs typeface="Calibri"/>
                <a:sym typeface="Calibri"/>
              </a:rPr>
              <a:t>/ | </a:t>
            </a:r>
            <a:r>
              <a:rPr lang="en-US" sz="2400" b="0" i="0" u="none" strike="noStrike" cap="none" dirty="0" err="1">
                <a:solidFill>
                  <a:schemeClr val="dk1"/>
                </a:solidFill>
                <a:latin typeface="Calibri"/>
                <a:ea typeface="Calibri"/>
                <a:cs typeface="Calibri"/>
                <a:sym typeface="Calibri"/>
              </a:rPr>
              <a:t>sh</a:t>
            </a:r>
            <a:r>
              <a:rPr lang="en-US" sz="2400" b="0" i="0" u="none" strike="noStrike" cap="none" dirty="0">
                <a:solidFill>
                  <a:schemeClr val="dk1"/>
                </a:solidFill>
                <a:latin typeface="Calibri"/>
                <a:ea typeface="Calibri"/>
                <a:cs typeface="Calibri"/>
                <a:sym typeface="Calibri"/>
              </a:rPr>
              <a:t>’ in your terminal</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The script will also install a Union File System driver and verify Docker engine functionality</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15" name="Shape 315"/>
          <p:cNvSpPr txBox="1">
            <a:spLocks noGrp="1"/>
          </p:cNvSpPr>
          <p:nvPr>
            <p:ph type="body" idx="1"/>
          </p:nvPr>
        </p:nvSpPr>
        <p:spPr>
          <a:xfrm>
            <a:off x="457200" y="1173162"/>
            <a:ext cx="8229600" cy="1265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version</a:t>
            </a:r>
          </a:p>
        </p:txBody>
      </p:sp>
      <p:pic>
        <p:nvPicPr>
          <p:cNvPr id="316" name="Shape 316" descr="Screen Shot 2017-05-21 at 10.53.39 AM.png"/>
          <p:cNvPicPr preferRelativeResize="0"/>
          <p:nvPr/>
        </p:nvPicPr>
        <p:blipFill>
          <a:blip r:embed="rId3">
            <a:alphaModFix/>
          </a:blip>
          <a:stretch>
            <a:fillRect/>
          </a:stretch>
        </p:blipFill>
        <p:spPr>
          <a:xfrm>
            <a:off x="1542614" y="1644875"/>
            <a:ext cx="6058775" cy="4455724"/>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22" name="Shape 322"/>
          <p:cNvSpPr txBox="1">
            <a:spLocks noGrp="1"/>
          </p:cNvSpPr>
          <p:nvPr>
            <p:ph type="body" idx="1"/>
          </p:nvPr>
        </p:nvSpPr>
        <p:spPr>
          <a:xfrm>
            <a:off x="457200" y="1173162"/>
            <a:ext cx="8229600" cy="1265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info</a:t>
            </a:r>
          </a:p>
        </p:txBody>
      </p:sp>
      <p:pic>
        <p:nvPicPr>
          <p:cNvPr id="323" name="Shape 323"/>
          <p:cNvPicPr preferRelativeResize="0"/>
          <p:nvPr/>
        </p:nvPicPr>
        <p:blipFill>
          <a:blip r:embed="rId3">
            <a:alphaModFix/>
          </a:blip>
          <a:stretch>
            <a:fillRect/>
          </a:stretch>
        </p:blipFill>
        <p:spPr>
          <a:xfrm>
            <a:off x="1295212" y="1644775"/>
            <a:ext cx="6553575" cy="443487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000" b="1" i="0">
                <a:solidFill>
                  <a:srgbClr val="0070C0"/>
                </a:solidFill>
                <a:latin typeface="Calibri"/>
                <a:ea typeface="Calibri"/>
                <a:cs typeface="Calibri"/>
                <a:sym typeface="Calibri"/>
              </a:rPr>
              <a:t>Instructor Information</a:t>
            </a:r>
          </a:p>
        </p:txBody>
      </p:sp>
      <p:sp>
        <p:nvSpPr>
          <p:cNvPr id="131" name="Shape 131"/>
          <p:cNvSpPr txBox="1"/>
          <p:nvPr/>
        </p:nvSpPr>
        <p:spPr>
          <a:xfrm>
            <a:off x="3948205" y="1904999"/>
            <a:ext cx="4052793" cy="12954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1" i="0">
                <a:solidFill>
                  <a:schemeClr val="dk1"/>
                </a:solidFill>
                <a:latin typeface="Calibri"/>
                <a:ea typeface="Calibri"/>
                <a:cs typeface="Calibri"/>
                <a:sym typeface="Calibri"/>
              </a:rPr>
              <a:t>Who is your instructor?</a:t>
            </a:r>
          </a:p>
          <a:p>
            <a:pPr marL="0" marR="0" lvl="0" indent="0" algn="l" rtl="0">
              <a:spcBef>
                <a:spcPts val="480"/>
              </a:spcBef>
              <a:spcAft>
                <a:spcPts val="0"/>
              </a:spcAft>
              <a:buClr>
                <a:schemeClr val="dk1"/>
              </a:buClr>
              <a:buSzPct val="25000"/>
              <a:buFont typeface="Calibri"/>
              <a:buNone/>
            </a:pPr>
            <a:r>
              <a:rPr lang="en-US" sz="2400" b="1" i="1">
                <a:solidFill>
                  <a:schemeClr val="dk1"/>
                </a:solidFill>
                <a:latin typeface="Calibri"/>
                <a:ea typeface="Calibri"/>
                <a:cs typeface="Calibri"/>
                <a:sym typeface="Calibri"/>
              </a:rPr>
              <a:t>A little about me…</a:t>
            </a:r>
          </a:p>
        </p:txBody>
      </p:sp>
      <p:pic>
        <p:nvPicPr>
          <p:cNvPr id="132" name="Shape 132" descr="http://decarbonisesa.files.wordpress.com/2011/07/who-are-we.jpg"/>
          <p:cNvPicPr preferRelativeResize="0"/>
          <p:nvPr/>
        </p:nvPicPr>
        <p:blipFill rotWithShape="1">
          <a:blip r:embed="rId3">
            <a:alphaModFix/>
          </a:blip>
          <a:srcRect/>
          <a:stretch/>
        </p:blipFill>
        <p:spPr>
          <a:xfrm>
            <a:off x="2147793" y="1676400"/>
            <a:ext cx="1419411" cy="1447800"/>
          </a:xfrm>
          <a:prstGeom prst="rect">
            <a:avLst/>
          </a:prstGeom>
          <a:noFill/>
          <a:ln>
            <a:noFill/>
          </a:ln>
          <a:effectLst>
            <a:outerShdw blurRad="292100" dist="139700" dir="2700000" algn="tl" rotWithShape="0">
              <a:srgbClr val="333333">
                <a:alpha val="64705"/>
              </a:srgbClr>
            </a:outerShdw>
          </a:effectLst>
        </p:spPr>
      </p:pic>
      <p:cxnSp>
        <p:nvCxnSpPr>
          <p:cNvPr id="133" name="Shape 133"/>
          <p:cNvCxnSpPr/>
          <p:nvPr/>
        </p:nvCxnSpPr>
        <p:spPr>
          <a:xfrm>
            <a:off x="457200" y="1143000"/>
            <a:ext cx="8077199" cy="0"/>
          </a:xfrm>
          <a:prstGeom prst="straightConnector1">
            <a:avLst/>
          </a:prstGeom>
          <a:noFill/>
          <a:ln w="38100" cap="flat" cmpd="sng">
            <a:solidFill>
              <a:srgbClr val="BFBFBF"/>
            </a:solidFill>
            <a:prstDash val="solid"/>
            <a:round/>
            <a:headEnd type="none" w="med" len="med"/>
            <a:tailEnd type="none" w="med" len="med"/>
          </a:ln>
        </p:spPr>
      </p:cxnSp>
      <p:cxnSp>
        <p:nvCxnSpPr>
          <p:cNvPr id="134" name="Shape 134"/>
          <p:cNvCxnSpPr/>
          <p:nvPr/>
        </p:nvCxnSpPr>
        <p:spPr>
          <a:xfrm>
            <a:off x="457200" y="35052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29" name="Shape 329"/>
          <p:cNvSpPr txBox="1">
            <a:spLocks noGrp="1"/>
          </p:cNvSpPr>
          <p:nvPr>
            <p:ph type="body" idx="1"/>
          </p:nvPr>
        </p:nvSpPr>
        <p:spPr>
          <a:xfrm>
            <a:off x="457200" y="1020762"/>
            <a:ext cx="8229600" cy="1265099"/>
          </a:xfrm>
          <a:prstGeom prst="rect">
            <a:avLst/>
          </a:prstGeom>
          <a:noFill/>
          <a:ln>
            <a:noFill/>
          </a:ln>
        </p:spPr>
        <p:txBody>
          <a:bodyPr lIns="91425" tIns="45700" rIns="91425" bIns="45700" anchor="t" anchorCtr="0">
            <a:noAutofit/>
          </a:bodyPr>
          <a:lstStyle/>
          <a:p>
            <a:pPr marL="457200" marR="0" lvl="0" indent="-228600" algn="l" rtl="0">
              <a:spcBef>
                <a:spcPts val="0"/>
              </a:spcBef>
              <a:spcAft>
                <a:spcPts val="0"/>
              </a:spcAft>
            </a:pPr>
            <a:r>
              <a:rPr lang="en-US" dirty="0"/>
              <a:t>Standard command format:</a:t>
            </a:r>
          </a:p>
          <a:p>
            <a:pPr marL="914400" marR="0" lvl="1" indent="-228600" algn="l" rtl="0">
              <a:spcBef>
                <a:spcPts val="0"/>
              </a:spcBef>
              <a:spcAft>
                <a:spcPts val="0"/>
              </a:spcAft>
            </a:pPr>
            <a:r>
              <a:rPr lang="en-US" dirty="0" err="1"/>
              <a:t>docker</a:t>
            </a:r>
            <a:r>
              <a:rPr lang="en-US" dirty="0"/>
              <a:t> [NOUN] verb</a:t>
            </a:r>
          </a:p>
          <a:p>
            <a:pPr marL="457200" marR="0" lvl="0" indent="-228600" algn="l" rtl="0">
              <a:spcBef>
                <a:spcPts val="0"/>
              </a:spcBef>
              <a:spcAft>
                <a:spcPts val="0"/>
              </a:spcAft>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a:t>
            </a:r>
            <a:r>
              <a:rPr lang="en-US" dirty="0"/>
              <a:t>help  #displays help and management subcommands (nouns)</a:t>
            </a:r>
          </a:p>
          <a:p>
            <a:pPr marL="457200" marR="0" lvl="0" indent="-228600" algn="l" rtl="0">
              <a:spcBef>
                <a:spcPts val="0"/>
              </a:spcBef>
              <a:spcAft>
                <a:spcPts val="0"/>
              </a:spcAft>
            </a:pPr>
            <a:r>
              <a:rPr lang="en-US" dirty="0"/>
              <a:t>$ </a:t>
            </a:r>
            <a:r>
              <a:rPr lang="en-US" dirty="0" err="1"/>
              <a:t>sudo</a:t>
            </a:r>
            <a:r>
              <a:rPr lang="en-US" dirty="0"/>
              <a:t> </a:t>
            </a:r>
            <a:r>
              <a:rPr lang="en-US" dirty="0" err="1"/>
              <a:t>docker</a:t>
            </a:r>
            <a:r>
              <a:rPr lang="en-US" dirty="0"/>
              <a:t> NOUN --help</a:t>
            </a:r>
          </a:p>
          <a:p>
            <a:pPr marL="457200" marR="0" lvl="0" indent="-228600" algn="l" rtl="0">
              <a:spcBef>
                <a:spcPts val="0"/>
              </a:spcBef>
              <a:spcAft>
                <a:spcPts val="0"/>
              </a:spcAft>
            </a:pPr>
            <a:r>
              <a:rPr lang="en-US" dirty="0"/>
              <a:t>There are reasonable defaults and short forms of option flags for many things. i.e.:</a:t>
            </a:r>
          </a:p>
          <a:p>
            <a:pPr marL="914400" marR="0" lvl="1" indent="-228600" algn="l" rtl="0">
              <a:spcBef>
                <a:spcPts val="0"/>
              </a:spcBef>
              <a:spcAft>
                <a:spcPts val="0"/>
              </a:spcAft>
            </a:pPr>
            <a:r>
              <a:rPr lang="en-US" dirty="0"/>
              <a:t>“</a:t>
            </a:r>
            <a:r>
              <a:rPr lang="en-US" dirty="0" err="1"/>
              <a:t>docker</a:t>
            </a:r>
            <a:r>
              <a:rPr lang="en-US" dirty="0"/>
              <a:t> pull”  assumes “image”</a:t>
            </a:r>
          </a:p>
          <a:p>
            <a:pPr marL="914400" marR="0" lvl="1" indent="-228600" algn="l" rtl="0">
              <a:spcBef>
                <a:spcPts val="0"/>
              </a:spcBef>
              <a:spcAft>
                <a:spcPts val="0"/>
              </a:spcAft>
            </a:pPr>
            <a:r>
              <a:rPr lang="en-US" dirty="0"/>
              <a:t>“</a:t>
            </a:r>
            <a:r>
              <a:rPr lang="en-US" dirty="0" err="1"/>
              <a:t>docker</a:t>
            </a:r>
            <a:r>
              <a:rPr lang="en-US" dirty="0"/>
              <a:t> stop” assumes “container”</a:t>
            </a:r>
          </a:p>
          <a:p>
            <a:pPr marL="914400" marR="0" lvl="1" indent="-228600" algn="l" rtl="0">
              <a:spcBef>
                <a:spcPts val="0"/>
              </a:spcBef>
              <a:spcAft>
                <a:spcPts val="0"/>
              </a:spcAft>
            </a:pPr>
            <a:r>
              <a:rPr lang="en-US" dirty="0"/>
              <a:t>can use “</a:t>
            </a:r>
            <a:r>
              <a:rPr lang="en-US" dirty="0" err="1"/>
              <a:t>img</a:t>
            </a:r>
            <a:r>
              <a:rPr lang="en-US" dirty="0"/>
              <a:t>” instead of “image”</a:t>
            </a:r>
          </a:p>
          <a:p>
            <a:pPr marL="914400" marR="0" lvl="1" indent="-228600" algn="l" rtl="0">
              <a:spcBef>
                <a:spcPts val="0"/>
              </a:spcBef>
              <a:spcAft>
                <a:spcPts val="0"/>
              </a:spcAft>
            </a:pPr>
            <a:r>
              <a:rPr lang="en-US" dirty="0"/>
              <a:t>can use “con” instead of “container”, etc.</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35" name="Shape 335"/>
          <p:cNvSpPr txBox="1">
            <a:spLocks noGrp="1"/>
          </p:cNvSpPr>
          <p:nvPr>
            <p:ph type="body" idx="1"/>
          </p:nvPr>
        </p:nvSpPr>
        <p:spPr>
          <a:xfrm>
            <a:off x="457200" y="1143000"/>
            <a:ext cx="8229600" cy="1265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400" dirty="0"/>
              <a:t>Determine the status of the </a:t>
            </a:r>
            <a:r>
              <a:rPr lang="en-US" sz="2400" b="0" i="0" u="none" strike="noStrike" cap="none" dirty="0">
                <a:solidFill>
                  <a:schemeClr val="dk1"/>
                </a:solidFill>
                <a:latin typeface="Calibri"/>
                <a:ea typeface="Calibri"/>
                <a:cs typeface="Calibri"/>
                <a:sym typeface="Calibri"/>
              </a:rPr>
              <a:t>Docker service</a:t>
            </a:r>
          </a:p>
          <a:p>
            <a:pPr marL="342900" marR="0" lvl="0" indent="-342900" algn="l" rtl="0">
              <a:spcBef>
                <a:spcPts val="480"/>
              </a:spcBef>
              <a:spcAft>
                <a:spcPts val="0"/>
              </a:spcAft>
              <a:buClr>
                <a:schemeClr val="dk1"/>
              </a:buClr>
              <a:buSzPct val="100000"/>
              <a:buFont typeface="Calibri"/>
              <a:buChar char="•"/>
            </a:pPr>
            <a:r>
              <a:rPr lang="en-US" sz="2400" dirty="0"/>
              <a:t>$ </a:t>
            </a:r>
            <a:r>
              <a:rPr lang="en-US" sz="2400" b="0" i="0" u="none" strike="noStrike" cap="none" dirty="0" err="1">
                <a:solidFill>
                  <a:schemeClr val="dk1"/>
                </a:solidFill>
                <a:latin typeface="Calibri"/>
                <a:ea typeface="Calibri"/>
                <a:cs typeface="Calibri"/>
                <a:sym typeface="Calibri"/>
              </a:rPr>
              <a:t>sudo</a:t>
            </a:r>
            <a:r>
              <a:rPr lang="en-US" sz="2400" b="0" i="0" u="none" strike="noStrike" cap="none" dirty="0">
                <a:solidFill>
                  <a:schemeClr val="dk1"/>
                </a:solidFill>
                <a:latin typeface="Calibri"/>
                <a:ea typeface="Calibri"/>
                <a:cs typeface="Calibri"/>
                <a:sym typeface="Calibri"/>
              </a:rPr>
              <a:t> service </a:t>
            </a:r>
            <a:r>
              <a:rPr lang="en-US" sz="2400" b="0" i="0" u="none" strike="noStrike" cap="none" dirty="0" err="1">
                <a:solidFill>
                  <a:schemeClr val="dk1"/>
                </a:solidFill>
                <a:latin typeface="Calibri"/>
                <a:ea typeface="Calibri"/>
                <a:cs typeface="Calibri"/>
                <a:sym typeface="Calibri"/>
              </a:rPr>
              <a:t>docker</a:t>
            </a:r>
            <a:r>
              <a:rPr lang="en-US" sz="2400" b="0" i="0" u="none" strike="noStrike" cap="none" dirty="0">
                <a:solidFill>
                  <a:schemeClr val="dk1"/>
                </a:solidFill>
                <a:latin typeface="Calibri"/>
                <a:ea typeface="Calibri"/>
                <a:cs typeface="Calibri"/>
                <a:sym typeface="Calibri"/>
              </a:rPr>
              <a:t> status</a:t>
            </a:r>
          </a:p>
        </p:txBody>
      </p:sp>
      <p:pic>
        <p:nvPicPr>
          <p:cNvPr id="336" name="Shape 336"/>
          <p:cNvPicPr preferRelativeResize="0"/>
          <p:nvPr/>
        </p:nvPicPr>
        <p:blipFill rotWithShape="1">
          <a:blip r:embed="rId3">
            <a:alphaModFix/>
          </a:blip>
          <a:srcRect/>
          <a:stretch/>
        </p:blipFill>
        <p:spPr>
          <a:xfrm>
            <a:off x="-3142" y="2895600"/>
            <a:ext cx="9144000" cy="2812915"/>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pic>
        <p:nvPicPr>
          <p:cNvPr id="342" name="Shape 342"/>
          <p:cNvPicPr preferRelativeResize="0">
            <a:picLocks noGrp="1"/>
          </p:cNvPicPr>
          <p:nvPr>
            <p:ph type="body" idx="1"/>
          </p:nvPr>
        </p:nvPicPr>
        <p:blipFill rotWithShape="1">
          <a:blip r:embed="rId3">
            <a:alphaModFix/>
          </a:blip>
          <a:srcRect/>
          <a:stretch/>
        </p:blipFill>
        <p:spPr>
          <a:xfrm>
            <a:off x="1219200" y="1312333"/>
            <a:ext cx="7216468" cy="5018558"/>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sp>
        <p:nvSpPr>
          <p:cNvPr id="348" name="Shape 348"/>
          <p:cNvSpPr txBox="1"/>
          <p:nvPr/>
        </p:nvSpPr>
        <p:spPr>
          <a:xfrm>
            <a:off x="456075" y="1199300"/>
            <a:ext cx="8229600" cy="1064100"/>
          </a:xfrm>
          <a:prstGeom prst="rect">
            <a:avLst/>
          </a:prstGeom>
          <a:noFill/>
          <a:ln>
            <a:noFill/>
          </a:ln>
        </p:spPr>
        <p:txBody>
          <a:bodyPr lIns="91425" tIns="91425" rIns="91425" bIns="91425" anchor="t" anchorCtr="0">
            <a:noAutofit/>
          </a:bodyPr>
          <a:lstStyle/>
          <a:p>
            <a:pPr lvl="0">
              <a:spcBef>
                <a:spcPts val="0"/>
              </a:spcBef>
              <a:buNone/>
            </a:pPr>
            <a:r>
              <a:rPr lang="en-US" sz="2400" dirty="0">
                <a:latin typeface="Calibri"/>
                <a:ea typeface="Calibri"/>
                <a:cs typeface="Calibri"/>
                <a:sym typeface="Calibri"/>
              </a:rPr>
              <a:t>$ </a:t>
            </a:r>
            <a:r>
              <a:rPr lang="en-US" sz="2400" dirty="0" err="1">
                <a:latin typeface="Calibri"/>
                <a:ea typeface="Calibri"/>
                <a:cs typeface="Calibri"/>
                <a:sym typeface="Calibri"/>
              </a:rPr>
              <a:t>sudo</a:t>
            </a:r>
            <a:r>
              <a:rPr lang="en-US" sz="2400" dirty="0">
                <a:latin typeface="Calibri"/>
                <a:ea typeface="Calibri"/>
                <a:cs typeface="Calibri"/>
                <a:sym typeface="Calibri"/>
              </a:rPr>
              <a:t> </a:t>
            </a:r>
            <a:r>
              <a:rPr lang="en-US" sz="2400" dirty="0" err="1">
                <a:latin typeface="Calibri"/>
                <a:ea typeface="Calibri"/>
                <a:cs typeface="Calibri"/>
                <a:sym typeface="Calibri"/>
              </a:rPr>
              <a:t>docker</a:t>
            </a:r>
            <a:r>
              <a:rPr lang="en-US" sz="2400" dirty="0">
                <a:latin typeface="Calibri"/>
                <a:ea typeface="Calibri"/>
                <a:cs typeface="Calibri"/>
                <a:sym typeface="Calibri"/>
              </a:rPr>
              <a:t> run </a:t>
            </a:r>
            <a:r>
              <a:rPr lang="en-US" sz="2400" dirty="0" err="1">
                <a:latin typeface="Calibri"/>
                <a:ea typeface="Calibri"/>
                <a:cs typeface="Calibri"/>
                <a:sym typeface="Calibri"/>
              </a:rPr>
              <a:t>docker</a:t>
            </a:r>
            <a:r>
              <a:rPr lang="en-US" sz="2400" dirty="0">
                <a:latin typeface="Calibri"/>
                <a:ea typeface="Calibri"/>
                <a:cs typeface="Calibri"/>
                <a:sym typeface="Calibri"/>
              </a:rPr>
              <a:t>/</a:t>
            </a:r>
            <a:r>
              <a:rPr lang="en-US" sz="2400" dirty="0" err="1">
                <a:latin typeface="Calibri"/>
                <a:ea typeface="Calibri"/>
                <a:cs typeface="Calibri"/>
                <a:sym typeface="Calibri"/>
              </a:rPr>
              <a:t>whalesay</a:t>
            </a:r>
            <a:r>
              <a:rPr lang="en-US" sz="2400" dirty="0">
                <a:latin typeface="Calibri"/>
                <a:ea typeface="Calibri"/>
                <a:cs typeface="Calibri"/>
                <a:sym typeface="Calibri"/>
              </a:rPr>
              <a:t> </a:t>
            </a:r>
            <a:r>
              <a:rPr lang="en-US" sz="2400" dirty="0" err="1">
                <a:latin typeface="Calibri"/>
                <a:ea typeface="Calibri"/>
                <a:cs typeface="Calibri"/>
                <a:sym typeface="Calibri"/>
              </a:rPr>
              <a:t>cowsay</a:t>
            </a:r>
            <a:r>
              <a:rPr lang="en-US" sz="2400" dirty="0">
                <a:latin typeface="Calibri"/>
                <a:ea typeface="Calibri"/>
                <a:cs typeface="Calibri"/>
                <a:sym typeface="Calibri"/>
              </a:rPr>
              <a:t> Hello World</a:t>
            </a:r>
          </a:p>
        </p:txBody>
      </p:sp>
      <p:pic>
        <p:nvPicPr>
          <p:cNvPr id="349" name="Shape 349"/>
          <p:cNvPicPr preferRelativeResize="0"/>
          <p:nvPr/>
        </p:nvPicPr>
        <p:blipFill>
          <a:blip r:embed="rId3">
            <a:alphaModFix/>
          </a:blip>
          <a:stretch>
            <a:fillRect/>
          </a:stretch>
        </p:blipFill>
        <p:spPr>
          <a:xfrm>
            <a:off x="1226325" y="1823100"/>
            <a:ext cx="6691355" cy="4289800"/>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p:nvPr/>
        </p:nvSpPr>
        <p:spPr>
          <a:xfrm>
            <a:off x="881096" y="2096867"/>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 name="Shape 3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sp>
        <p:nvSpPr>
          <p:cNvPr id="356" name="Shape 356"/>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a:t>
            </a: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a:t>
            </a:r>
            <a:r>
              <a:rPr lang="en-US" sz="2800" b="0" i="0" u="none" strike="noStrike" cap="none" dirty="0" err="1">
                <a:solidFill>
                  <a:schemeClr val="dk1"/>
                </a:solidFill>
                <a:latin typeface="Calibri"/>
                <a:ea typeface="Calibri"/>
                <a:cs typeface="Calibri"/>
                <a:sym typeface="Calibri"/>
              </a:rPr>
              <a:t>whalesay</a:t>
            </a:r>
            <a:r>
              <a:rPr lang="en-US" sz="2800" b="0" i="0" u="none" strike="noStrike" cap="none" dirty="0">
                <a:solidFill>
                  <a:schemeClr val="dk1"/>
                </a:solidFill>
                <a:latin typeface="Calibri"/>
                <a:ea typeface="Calibri"/>
                <a:cs typeface="Calibri"/>
                <a:sym typeface="Calibri"/>
              </a:rPr>
              <a:t> </a:t>
            </a:r>
            <a:r>
              <a:rPr lang="en-US" sz="2800" b="0" i="0" u="none" strike="noStrike" cap="none" dirty="0" err="1">
                <a:solidFill>
                  <a:schemeClr val="dk1"/>
                </a:solidFill>
                <a:latin typeface="Calibri"/>
                <a:ea typeface="Calibri"/>
                <a:cs typeface="Calibri"/>
                <a:sym typeface="Calibri"/>
              </a:rPr>
              <a:t>cowsay</a:t>
            </a:r>
            <a:r>
              <a:rPr lang="en-US" sz="2800" b="0" i="0" u="none" strike="noStrike" cap="none" dirty="0">
                <a:solidFill>
                  <a:schemeClr val="dk1"/>
                </a:solidFill>
                <a:latin typeface="Calibri"/>
                <a:ea typeface="Calibri"/>
                <a:cs typeface="Calibri"/>
                <a:sym typeface="Calibri"/>
              </a:rPr>
              <a:t> Hello World</a:t>
            </a:r>
          </a:p>
        </p:txBody>
      </p:sp>
      <p:sp>
        <p:nvSpPr>
          <p:cNvPr id="357" name="Shape 357"/>
          <p:cNvSpPr/>
          <p:nvPr/>
        </p:nvSpPr>
        <p:spPr>
          <a:xfrm>
            <a:off x="1828800" y="3124200"/>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Shape 358"/>
          <p:cNvSpPr txBox="1"/>
          <p:nvPr/>
        </p:nvSpPr>
        <p:spPr>
          <a:xfrm>
            <a:off x="958004" y="2227390"/>
            <a:ext cx="2362199"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rPr>
              <a:t>Tells </a:t>
            </a:r>
            <a:r>
              <a:rPr lang="en-US" sz="1800" dirty="0" err="1">
                <a:solidFill>
                  <a:schemeClr val="dk1"/>
                </a:solidFill>
              </a:rPr>
              <a:t>docker</a:t>
            </a:r>
            <a:r>
              <a:rPr lang="en-US" sz="1800" dirty="0">
                <a:solidFill>
                  <a:schemeClr val="dk1"/>
                </a:solidFill>
              </a:rPr>
              <a:t> to r</a:t>
            </a:r>
            <a:r>
              <a:rPr lang="en-US" sz="1800" dirty="0">
                <a:solidFill>
                  <a:schemeClr val="dk1"/>
                </a:solidFill>
                <a:latin typeface="Arial"/>
                <a:ea typeface="Arial"/>
                <a:cs typeface="Arial"/>
                <a:sym typeface="Arial"/>
              </a:rPr>
              <a:t>un a </a:t>
            </a:r>
            <a:r>
              <a:rPr lang="en-US" sz="1800" dirty="0" err="1">
                <a:solidFill>
                  <a:schemeClr val="dk1"/>
                </a:solidFill>
                <a:latin typeface="Arial"/>
                <a:ea typeface="Arial"/>
                <a:cs typeface="Arial"/>
                <a:sym typeface="Arial"/>
              </a:rPr>
              <a:t>cmd</a:t>
            </a:r>
            <a:r>
              <a:rPr lang="en-US" sz="1800" dirty="0">
                <a:solidFill>
                  <a:schemeClr val="dk1"/>
                </a:solidFill>
                <a:latin typeface="Arial"/>
                <a:ea typeface="Arial"/>
                <a:cs typeface="Arial"/>
                <a:sym typeface="Arial"/>
              </a:rPr>
              <a:t> in container</a:t>
            </a:r>
          </a:p>
        </p:txBody>
      </p:sp>
      <p:sp>
        <p:nvSpPr>
          <p:cNvPr id="359" name="Shape 359"/>
          <p:cNvSpPr/>
          <p:nvPr/>
        </p:nvSpPr>
        <p:spPr>
          <a:xfrm>
            <a:off x="4233896" y="2096867"/>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Shape 360"/>
          <p:cNvSpPr txBox="1"/>
          <p:nvPr/>
        </p:nvSpPr>
        <p:spPr>
          <a:xfrm>
            <a:off x="4448100" y="2227400"/>
            <a:ext cx="2362200"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Cmd to run inside</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container</a:t>
            </a:r>
          </a:p>
        </p:txBody>
      </p:sp>
      <p:sp>
        <p:nvSpPr>
          <p:cNvPr id="361" name="Shape 361"/>
          <p:cNvSpPr/>
          <p:nvPr/>
        </p:nvSpPr>
        <p:spPr>
          <a:xfrm>
            <a:off x="5207000" y="3129927"/>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Shape 362"/>
          <p:cNvSpPr/>
          <p:nvPr/>
        </p:nvSpPr>
        <p:spPr>
          <a:xfrm>
            <a:off x="5778500" y="4912755"/>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 name="Shape 363"/>
          <p:cNvSpPr/>
          <p:nvPr/>
        </p:nvSpPr>
        <p:spPr>
          <a:xfrm>
            <a:off x="2133600" y="4912755"/>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 name="Shape 364"/>
          <p:cNvSpPr/>
          <p:nvPr/>
        </p:nvSpPr>
        <p:spPr>
          <a:xfrm rot="10800000">
            <a:off x="3198000" y="4206833"/>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 name="Shape 365"/>
          <p:cNvSpPr/>
          <p:nvPr/>
        </p:nvSpPr>
        <p:spPr>
          <a:xfrm rot="10800000">
            <a:off x="6586503" y="4206832"/>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6" name="Shape 366"/>
          <p:cNvSpPr txBox="1"/>
          <p:nvPr/>
        </p:nvSpPr>
        <p:spPr>
          <a:xfrm>
            <a:off x="2524900" y="5082201"/>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Base image for</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container</a:t>
            </a:r>
          </a:p>
        </p:txBody>
      </p:sp>
      <p:sp>
        <p:nvSpPr>
          <p:cNvPr id="367" name="Shape 367"/>
          <p:cNvSpPr txBox="1"/>
          <p:nvPr/>
        </p:nvSpPr>
        <p:spPr>
          <a:xfrm>
            <a:off x="6172200" y="4992469"/>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Argument to </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Cowsay cmd</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What is ‘Docker Engine’?</a:t>
            </a:r>
          </a:p>
        </p:txBody>
      </p:sp>
      <p:pic>
        <p:nvPicPr>
          <p:cNvPr id="373" name="Shape 373"/>
          <p:cNvPicPr preferRelativeResize="0">
            <a:picLocks noGrp="1"/>
          </p:cNvPicPr>
          <p:nvPr>
            <p:ph type="body" idx="1"/>
          </p:nvPr>
        </p:nvPicPr>
        <p:blipFill rotWithShape="1">
          <a:blip r:embed="rId3">
            <a:alphaModFix/>
          </a:blip>
          <a:srcRect/>
          <a:stretch/>
        </p:blipFill>
        <p:spPr>
          <a:xfrm>
            <a:off x="1680086" y="1477962"/>
            <a:ext cx="5783826" cy="4525961"/>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How</a:t>
            </a:r>
            <a:r>
              <a:rPr lang="en-US" sz="3600" b="1" i="0" u="none" strike="noStrike" cap="none" dirty="0">
                <a:solidFill>
                  <a:schemeClr val="dk1"/>
                </a:solidFill>
                <a:latin typeface="Calibri"/>
                <a:ea typeface="Calibri"/>
                <a:cs typeface="Calibri"/>
                <a:sym typeface="Calibri"/>
              </a:rPr>
              <a:t> is Docker Architected? </a:t>
            </a:r>
          </a:p>
        </p:txBody>
      </p:sp>
      <p:pic>
        <p:nvPicPr>
          <p:cNvPr id="379" name="Shape 379"/>
          <p:cNvPicPr preferRelativeResize="0"/>
          <p:nvPr/>
        </p:nvPicPr>
        <p:blipFill rotWithShape="1">
          <a:blip r:embed="rId3">
            <a:alphaModFix/>
          </a:blip>
          <a:srcRect/>
          <a:stretch/>
        </p:blipFill>
        <p:spPr>
          <a:xfrm>
            <a:off x="127000" y="1295400"/>
            <a:ext cx="9017000" cy="4635499"/>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No ‘sudo’ </a:t>
            </a:r>
            <a:r>
              <a:rPr lang="en-US" sz="3600" b="1" i="0" u="none" strike="noStrike" cap="none">
                <a:solidFill>
                  <a:schemeClr val="dk1"/>
                </a:solidFill>
                <a:latin typeface="Calibri"/>
                <a:ea typeface="Calibri"/>
                <a:cs typeface="Calibri"/>
                <a:sym typeface="Calibri"/>
              </a:rPr>
              <a:t>Configuration</a:t>
            </a:r>
          </a:p>
        </p:txBody>
      </p:sp>
      <p:sp>
        <p:nvSpPr>
          <p:cNvPr id="391" name="Shape 391"/>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30200" algn="l" rtl="0">
              <a:spcBef>
                <a:spcPts val="0"/>
              </a:spcBef>
              <a:spcAft>
                <a:spcPts val="0"/>
              </a:spcAft>
              <a:buClr>
                <a:schemeClr val="dk1"/>
              </a:buClr>
              <a:buSzPct val="100000"/>
              <a:buFont typeface="Calibri"/>
              <a:buChar char="•"/>
            </a:pPr>
            <a:r>
              <a:rPr lang="en-US" sz="3000" b="0" i="0" u="none" strike="noStrike" cap="none" dirty="0">
                <a:solidFill>
                  <a:schemeClr val="dk1"/>
                </a:solidFill>
              </a:rPr>
              <a:t>Run </a:t>
            </a:r>
            <a:r>
              <a:rPr lang="en-US" sz="3000" b="0" i="0" u="none" strike="noStrike" cap="none" dirty="0" err="1">
                <a:solidFill>
                  <a:schemeClr val="dk1"/>
                </a:solidFill>
              </a:rPr>
              <a:t>docker</a:t>
            </a:r>
            <a:r>
              <a:rPr lang="en-US" sz="3000" b="0" i="0" u="none" strike="noStrike" cap="none" dirty="0">
                <a:solidFill>
                  <a:schemeClr val="dk1"/>
                </a:solidFill>
              </a:rPr>
              <a:t> without </a:t>
            </a:r>
            <a:r>
              <a:rPr lang="en-US" sz="3000" b="0" i="0" u="none" strike="noStrike" cap="none" dirty="0" err="1">
                <a:solidFill>
                  <a:schemeClr val="dk1"/>
                </a:solidFill>
              </a:rPr>
              <a:t>sudo</a:t>
            </a:r>
            <a:endParaRPr lang="en-US" sz="3000" b="0" i="0" u="none" strike="noStrike" cap="none" dirty="0">
              <a:solidFill>
                <a:schemeClr val="dk1"/>
              </a:solidFill>
            </a:endParaRPr>
          </a:p>
          <a:p>
            <a:pPr marR="0" lvl="1" algn="l" rtl="0">
              <a:spcBef>
                <a:spcPts val="280"/>
              </a:spcBef>
              <a:spcAft>
                <a:spcPts val="0"/>
              </a:spcAft>
              <a:buClr>
                <a:schemeClr val="dk1"/>
              </a:buClr>
              <a:buSzPct val="100000"/>
            </a:pPr>
            <a:r>
              <a:rPr lang="en-US" sz="1800" u="sng" dirty="0">
                <a:solidFill>
                  <a:schemeClr val="hlink"/>
                </a:solidFill>
                <a:hlinkClick r:id="rId3"/>
              </a:rPr>
              <a:t>https://docs.docker.com/engine/installation/linux/linux-postinstall/</a:t>
            </a:r>
          </a:p>
          <a:p>
            <a:pPr marL="514350" marR="0" lvl="0" indent="-501650" algn="l" rtl="0">
              <a:spcBef>
                <a:spcPts val="640"/>
              </a:spcBef>
              <a:spcAft>
                <a:spcPts val="0"/>
              </a:spcAft>
              <a:buClr>
                <a:schemeClr val="dk1"/>
              </a:buClr>
              <a:buSzPct val="100000"/>
              <a:buFont typeface="Calibri"/>
              <a:buAutoNum type="arabicPeriod"/>
            </a:pPr>
            <a:r>
              <a:rPr lang="en-US" sz="3000" b="0" i="0" u="none" strike="noStrike" cap="none" dirty="0">
                <a:solidFill>
                  <a:schemeClr val="dk1"/>
                </a:solidFill>
              </a:rPr>
              <a:t>Create Docker group:</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sudo</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groupadd</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docker</a:t>
            </a:r>
            <a:endParaRPr lang="en-US" sz="3000" b="0" i="0" u="none" strike="noStrike" cap="none" dirty="0">
              <a:solidFill>
                <a:schemeClr val="dk1"/>
              </a:solidFill>
              <a:latin typeface="Consolas"/>
              <a:ea typeface="Consolas"/>
              <a:cs typeface="Consolas"/>
              <a:sym typeface="Consolas"/>
            </a:endParaRPr>
          </a:p>
          <a:p>
            <a:pPr marL="514350" marR="0" lvl="0" indent="-501650" algn="l" rtl="0">
              <a:spcBef>
                <a:spcPts val="640"/>
              </a:spcBef>
              <a:spcAft>
                <a:spcPts val="0"/>
              </a:spcAft>
              <a:buClr>
                <a:schemeClr val="dk1"/>
              </a:buClr>
              <a:buSzPct val="100000"/>
              <a:buFont typeface="Calibri"/>
              <a:buAutoNum type="arabicPeriod"/>
            </a:pPr>
            <a:r>
              <a:rPr lang="en-US" sz="3000" b="0" i="0" u="none" strike="noStrike" cap="none" dirty="0">
                <a:solidFill>
                  <a:schemeClr val="dk1"/>
                </a:solidFill>
              </a:rPr>
              <a:t>Add your user to </a:t>
            </a:r>
            <a:r>
              <a:rPr lang="en-US" sz="3000" b="0" i="0" u="none" strike="noStrike" cap="none" dirty="0" err="1">
                <a:solidFill>
                  <a:schemeClr val="dk1"/>
                </a:solidFill>
              </a:rPr>
              <a:t>docker</a:t>
            </a:r>
            <a:r>
              <a:rPr lang="en-US" sz="3000" b="0" i="0" u="none" strike="noStrike" cap="none" dirty="0">
                <a:solidFill>
                  <a:schemeClr val="dk1"/>
                </a:solidFill>
              </a:rPr>
              <a:t> group</a:t>
            </a:r>
            <a:r>
              <a:rPr lang="en-US" sz="3000" dirty="0"/>
              <a:t>:</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sudo</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usermod</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aG</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docker</a:t>
            </a:r>
            <a:r>
              <a:rPr lang="en-US" sz="3000" b="0" i="0" u="none" strike="noStrike" cap="none" dirty="0">
                <a:solidFill>
                  <a:schemeClr val="dk1"/>
                </a:solidFill>
                <a:latin typeface="Consolas"/>
                <a:ea typeface="Consolas"/>
                <a:cs typeface="Consolas"/>
                <a:sym typeface="Consolas"/>
              </a:rPr>
              <a:t> $USER</a:t>
            </a:r>
          </a:p>
          <a:p>
            <a:pPr marL="514350" marR="0" lvl="0" algn="l" rtl="0">
              <a:spcBef>
                <a:spcPts val="560"/>
              </a:spcBef>
              <a:spcAft>
                <a:spcPts val="0"/>
              </a:spcAft>
              <a:buClr>
                <a:schemeClr val="dk1"/>
              </a:buClr>
              <a:buSzPct val="100000"/>
              <a:buFont typeface="Calibri"/>
              <a:buAutoNum type="arabicPeriod"/>
            </a:pPr>
            <a:r>
              <a:rPr lang="en-US" sz="3000" dirty="0"/>
              <a:t>Log out and log back in:</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exit  # then log back in</a:t>
            </a:r>
          </a:p>
          <a:p>
            <a:pPr marL="514350" marR="0" lvl="0" indent="-514350" algn="l" rtl="0">
              <a:spcBef>
                <a:spcPts val="640"/>
              </a:spcBef>
              <a:spcAft>
                <a:spcPts val="0"/>
              </a:spcAft>
              <a:buClr>
                <a:schemeClr val="dk1"/>
              </a:buClr>
              <a:buSzPct val="106666"/>
              <a:buFont typeface="Arial"/>
              <a:buNone/>
            </a:pPr>
            <a:endParaRPr sz="3000" b="0" i="0" u="none" strike="noStrike" cap="none" dirty="0">
              <a:solidFill>
                <a:schemeClr val="dk1"/>
              </a:solidFill>
            </a:endParaRPr>
          </a:p>
        </p:txBody>
      </p:sp>
      <p:grpSp>
        <p:nvGrpSpPr>
          <p:cNvPr id="4" name="Shape 286"/>
          <p:cNvGrpSpPr/>
          <p:nvPr/>
        </p:nvGrpSpPr>
        <p:grpSpPr>
          <a:xfrm>
            <a:off x="5472158" y="1133438"/>
            <a:ext cx="3429000" cy="571500"/>
            <a:chOff x="1600200" y="3162300"/>
            <a:chExt cx="3429000" cy="571500"/>
          </a:xfrm>
        </p:grpSpPr>
        <p:sp>
          <p:nvSpPr>
            <p:cNvPr id="5"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6"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t>
            </a:r>
            <a:r>
              <a:rPr lang="en-US" sz="4000" dirty="0" err="1">
                <a:solidFill>
                  <a:srgbClr val="E36C09"/>
                </a:solidFill>
              </a:rPr>
              <a:t>Webapp</a:t>
            </a:r>
            <a:r>
              <a:rPr lang="en-US" sz="4000" dirty="0">
                <a:solidFill>
                  <a:srgbClr val="E36C09"/>
                </a:solidFill>
              </a:rPr>
              <a:t> &amp; Hello World</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7"/>
            <a:ext cx="8229600" cy="2581402"/>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rtl="0">
              <a:spcBef>
                <a:spcPts val="0"/>
              </a:spcBef>
              <a:buClr>
                <a:schemeClr val="dk1"/>
              </a:buClr>
              <a:buSzPct val="25000"/>
              <a:buFont typeface="Arial"/>
              <a:buNone/>
            </a:pPr>
            <a:r>
              <a:rPr lang="en-US" sz="2400" b="1" dirty="0"/>
              <a:t>Exercise 2.1</a:t>
            </a:r>
            <a:r>
              <a:rPr lang="en-US" sz="2400" dirty="0"/>
              <a:t> in Docker Labs</a:t>
            </a:r>
          </a:p>
          <a:p>
            <a:pPr marL="0" lvl="0" indent="0" rtl="0">
              <a:spcBef>
                <a:spcPts val="0"/>
              </a:spcBef>
              <a:buNone/>
            </a:pPr>
            <a:r>
              <a:rPr lang="en-US" sz="1800" u="sng" dirty="0">
                <a:solidFill>
                  <a:schemeClr val="hlink"/>
                </a:solidFill>
                <a:hlinkClick r:id="rId4"/>
              </a:rPr>
              <a:t>https://github.com/docker/labs/blob/master/beginner/chapters/</a:t>
            </a:r>
            <a:r>
              <a:rPr lang="en-US" sz="1800" u="sng" dirty="0" smtClean="0">
                <a:solidFill>
                  <a:schemeClr val="hlink"/>
                </a:solidFill>
                <a:hlinkClick r:id="rId4"/>
              </a:rPr>
              <a:t>webapps.md</a:t>
            </a:r>
          </a:p>
          <a:p>
            <a:pPr marL="0" lvl="0" indent="0" rtl="0">
              <a:spcBef>
                <a:spcPts val="0"/>
              </a:spcBef>
              <a:buNone/>
            </a:pPr>
            <a:endParaRPr lang="en-US" sz="2400" dirty="0" smtClean="0">
              <a:hlinkClick r:id="rId4"/>
            </a:endParaRPr>
          </a:p>
          <a:p>
            <a:pPr marL="0" lvl="0" indent="0" rtl="0">
              <a:spcBef>
                <a:spcPts val="0"/>
              </a:spcBef>
              <a:buNone/>
            </a:pPr>
            <a:r>
              <a:rPr lang="en-US" sz="2400" dirty="0" smtClean="0">
                <a:hlinkClick r:id="rId4"/>
              </a:rPr>
              <a:t>Do </a:t>
            </a:r>
            <a:r>
              <a:rPr lang="en-US" sz="2400" dirty="0">
                <a:hlinkClick r:id="rId4"/>
              </a:rPr>
              <a:t>only exercise 2.1</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20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dk1"/>
                </a:solidFill>
                <a:latin typeface="Calibri"/>
                <a:ea typeface="Calibri"/>
                <a:cs typeface="Calibri"/>
                <a:sym typeface="Calibri"/>
              </a:rPr>
              <a:t>So far !!</a:t>
            </a:r>
            <a:endParaRPr lang="en-US" sz="3600" b="1" i="0" u="none" strike="noStrike" cap="none" dirty="0">
              <a:solidFill>
                <a:schemeClr val="dk1"/>
              </a:solidFill>
              <a:latin typeface="Calibri"/>
              <a:ea typeface="Calibri"/>
              <a:cs typeface="Calibri"/>
              <a:sym typeface="Calibri"/>
            </a:endParaRPr>
          </a:p>
        </p:txBody>
      </p:sp>
      <p:sp>
        <p:nvSpPr>
          <p:cNvPr id="385" name="Shape 385"/>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dirty="0" smtClean="0"/>
              <a:t>Basic difference between VMs and Containers</a:t>
            </a:r>
          </a:p>
          <a:p>
            <a:pPr marL="342900" marR="0" lvl="0" indent="-342900" algn="l" rtl="0">
              <a:spcBef>
                <a:spcPts val="0"/>
              </a:spcBef>
              <a:spcAft>
                <a:spcPts val="0"/>
              </a:spcAft>
              <a:buClr>
                <a:schemeClr val="dk1"/>
              </a:buClr>
              <a:buSzPct val="100000"/>
              <a:buFont typeface="Calibri"/>
              <a:buChar char="•"/>
            </a:pPr>
            <a:r>
              <a:rPr lang="en-US" dirty="0" smtClean="0"/>
              <a:t>Installing Docker</a:t>
            </a:r>
          </a:p>
          <a:p>
            <a:pPr marL="342900" marR="0" lvl="0" indent="-342900" algn="l" rtl="0">
              <a:spcBef>
                <a:spcPts val="0"/>
              </a:spcBef>
              <a:spcAft>
                <a:spcPts val="0"/>
              </a:spcAft>
              <a:buClr>
                <a:schemeClr val="dk1"/>
              </a:buClr>
              <a:buSzPct val="100000"/>
              <a:buFont typeface="Calibri"/>
              <a:buChar char="•"/>
            </a:pPr>
            <a:r>
              <a:rPr lang="en-US" sz="3200" i="0" u="none" strike="noStrike" cap="none" dirty="0" smtClean="0">
                <a:solidFill>
                  <a:schemeClr val="dk1"/>
                </a:solidFill>
                <a:sym typeface="Calibri"/>
              </a:rPr>
              <a:t>Images:- Hello World, </a:t>
            </a:r>
            <a:r>
              <a:rPr lang="en-US" sz="3200" i="0" u="none" strike="noStrike" cap="none" dirty="0" err="1" smtClean="0">
                <a:solidFill>
                  <a:schemeClr val="dk1"/>
                </a:solidFill>
                <a:sym typeface="Calibri"/>
              </a:rPr>
              <a:t>whalesay</a:t>
            </a:r>
            <a:r>
              <a:rPr lang="en-US" sz="3200" i="0" u="none" strike="noStrike" cap="none" dirty="0" smtClean="0">
                <a:solidFill>
                  <a:schemeClr val="dk1"/>
                </a:solidFill>
                <a:sym typeface="Calibri"/>
              </a:rPr>
              <a:t>, static-website in action</a:t>
            </a:r>
          </a:p>
          <a:p>
            <a:pPr marL="342900" marR="0" lvl="0" indent="-342900" algn="l" rtl="0">
              <a:spcBef>
                <a:spcPts val="0"/>
              </a:spcBef>
              <a:spcAft>
                <a:spcPts val="0"/>
              </a:spcAft>
              <a:buClr>
                <a:schemeClr val="dk1"/>
              </a:buClr>
              <a:buSzPct val="100000"/>
              <a:buFont typeface="Calibri"/>
              <a:buChar char="•"/>
            </a:pPr>
            <a:endParaRPr sz="3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742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485900" y="304800"/>
            <a:ext cx="6172199"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rgbClr val="0070C0"/>
                </a:solidFill>
                <a:latin typeface="Calibri"/>
                <a:ea typeface="Calibri"/>
                <a:cs typeface="Calibri"/>
                <a:sym typeface="Calibri"/>
              </a:rPr>
              <a:t>Introductions</a:t>
            </a:r>
          </a:p>
        </p:txBody>
      </p:sp>
      <p:grpSp>
        <p:nvGrpSpPr>
          <p:cNvPr id="140" name="Shape 140"/>
          <p:cNvGrpSpPr/>
          <p:nvPr/>
        </p:nvGrpSpPr>
        <p:grpSpPr>
          <a:xfrm>
            <a:off x="1488988" y="1401765"/>
            <a:ext cx="6166020" cy="4389436"/>
            <a:chOff x="3088" y="0"/>
            <a:chExt cx="6166020" cy="4389436"/>
          </a:xfrm>
        </p:grpSpPr>
        <p:sp>
          <p:nvSpPr>
            <p:cNvPr id="141" name="Shape 141"/>
            <p:cNvSpPr/>
            <p:nvPr/>
          </p:nvSpPr>
          <p:spPr>
            <a:xfrm>
              <a:off x="462914" y="0"/>
              <a:ext cx="5246370" cy="4389436"/>
            </a:xfrm>
            <a:prstGeom prst="rightArrow">
              <a:avLst>
                <a:gd name="adj1" fmla="val 50000"/>
                <a:gd name="adj2" fmla="val 50000"/>
              </a:avLst>
            </a:prstGeom>
            <a:solidFill>
              <a:srgbClr val="CFD7E7"/>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3088"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txBox="1"/>
            <p:nvPr/>
          </p:nvSpPr>
          <p:spPr>
            <a:xfrm>
              <a:off x="75619"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What is your Name and Job Role?</a:t>
              </a:r>
            </a:p>
          </p:txBody>
        </p:sp>
        <p:sp>
          <p:nvSpPr>
            <p:cNvPr id="144" name="Shape 144"/>
            <p:cNvSpPr/>
            <p:nvPr/>
          </p:nvSpPr>
          <p:spPr>
            <a:xfrm>
              <a:off x="1563166"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txBox="1"/>
            <p:nvPr/>
          </p:nvSpPr>
          <p:spPr>
            <a:xfrm>
              <a:off x="1635695"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Your company or team?</a:t>
              </a:r>
            </a:p>
          </p:txBody>
        </p:sp>
        <p:sp>
          <p:nvSpPr>
            <p:cNvPr id="146" name="Shape 146"/>
            <p:cNvSpPr/>
            <p:nvPr/>
          </p:nvSpPr>
          <p:spPr>
            <a:xfrm>
              <a:off x="3123243"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txBox="1"/>
            <p:nvPr/>
          </p:nvSpPr>
          <p:spPr>
            <a:xfrm>
              <a:off x="3195774"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Expectations for the class</a:t>
              </a:r>
              <a:r>
                <a:rPr lang="en-US" sz="1600">
                  <a:solidFill>
                    <a:schemeClr val="lt1"/>
                  </a:solidFill>
                </a:rPr>
                <a:t>?</a:t>
              </a:r>
            </a:p>
          </p:txBody>
        </p:sp>
        <p:sp>
          <p:nvSpPr>
            <p:cNvPr id="148" name="Shape 148"/>
            <p:cNvSpPr/>
            <p:nvPr/>
          </p:nvSpPr>
          <p:spPr>
            <a:xfrm>
              <a:off x="4683321"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p:nvPr/>
          </p:nvSpPr>
          <p:spPr>
            <a:xfrm>
              <a:off x="4755851"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rPr>
                <a:t>S</a:t>
              </a:r>
              <a:r>
                <a:rPr lang="en-US" sz="1600">
                  <a:solidFill>
                    <a:schemeClr val="lt1"/>
                  </a:solidFill>
                  <a:latin typeface="Arial"/>
                  <a:ea typeface="Arial"/>
                  <a:cs typeface="Arial"/>
                  <a:sym typeface="Arial"/>
                </a:rPr>
                <a:t>omething interesting about yourself</a:t>
              </a:r>
              <a:r>
                <a:rPr lang="en-US" sz="1600">
                  <a:solidFill>
                    <a:schemeClr val="lt1"/>
                  </a:solidFill>
                </a:rPr>
                <a:t>?</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Where Containers are used?</a:t>
            </a:r>
            <a:br>
              <a:rPr lang="en-US" dirty="0" smtClean="0"/>
            </a:br>
            <a:r>
              <a:rPr lang="en-US" dirty="0" smtClean="0"/>
              <a:t>- For automated testing &amp; CICD</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982274770"/>
              </p:ext>
            </p:extLst>
          </p:nvPr>
        </p:nvGraphicFramePr>
        <p:xfrm>
          <a:off x="304800" y="1217924"/>
          <a:ext cx="8686800" cy="5191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7744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Where Containers are used?</a:t>
            </a:r>
            <a:endParaRPr lang="en-US" dirty="0"/>
          </a:p>
        </p:txBody>
      </p:sp>
      <p:sp>
        <p:nvSpPr>
          <p:cNvPr id="3" name="Text Placeholder 2"/>
          <p:cNvSpPr>
            <a:spLocks noGrp="1"/>
          </p:cNvSpPr>
          <p:nvPr>
            <p:ph type="body" idx="1"/>
          </p:nvPr>
        </p:nvSpPr>
        <p:spPr>
          <a:xfrm>
            <a:off x="470293" y="1268457"/>
            <a:ext cx="8229600" cy="4525961"/>
          </a:xfrm>
        </p:spPr>
        <p:txBody>
          <a:bodyPr/>
          <a:lstStyle/>
          <a:p>
            <a:r>
              <a:rPr lang="en-US" sz="2600" dirty="0" smtClean="0"/>
              <a:t> DevOps (</a:t>
            </a:r>
            <a:r>
              <a:rPr lang="en-US" sz="2600" dirty="0"/>
              <a:t>M</a:t>
            </a:r>
            <a:r>
              <a:rPr lang="en-US" sz="2600" dirty="0" smtClean="0"/>
              <a:t>ostly in all types of Automation)</a:t>
            </a:r>
          </a:p>
          <a:p>
            <a:r>
              <a:rPr lang="en-US" sz="2600" dirty="0" smtClean="0"/>
              <a:t> Automated testing (Unit, acceptance and stress testing)</a:t>
            </a:r>
          </a:p>
          <a:p>
            <a:r>
              <a:rPr lang="en-US" sz="2600" dirty="0"/>
              <a:t> </a:t>
            </a:r>
            <a:r>
              <a:rPr lang="en-US" sz="2600" dirty="0" smtClean="0"/>
              <a:t>CICD (if not tested on production-like environment, CICD will be risky)</a:t>
            </a:r>
          </a:p>
          <a:p>
            <a:r>
              <a:rPr lang="en-US" sz="2600" dirty="0" smtClean="0"/>
              <a:t> Microservices</a:t>
            </a:r>
          </a:p>
          <a:p>
            <a:r>
              <a:rPr lang="en-US" sz="2600" dirty="0"/>
              <a:t> </a:t>
            </a:r>
            <a:r>
              <a:rPr lang="en-US" sz="2600" dirty="0" smtClean="0"/>
              <a:t>Less risky deployment architectures</a:t>
            </a:r>
          </a:p>
          <a:p>
            <a:r>
              <a:rPr lang="en-US" sz="2600" dirty="0"/>
              <a:t> </a:t>
            </a:r>
            <a:r>
              <a:rPr lang="en-US" sz="2600" dirty="0" smtClean="0"/>
              <a:t>Chef kitchen test</a:t>
            </a:r>
          </a:p>
          <a:p>
            <a:r>
              <a:rPr lang="en-US" sz="2600" dirty="0"/>
              <a:t> </a:t>
            </a:r>
            <a:r>
              <a:rPr lang="en-US" sz="2600" dirty="0" smtClean="0"/>
              <a:t>Not only used for testing but is used in production (along with container orchestration) in B2C and B2B organizations</a:t>
            </a:r>
          </a:p>
          <a:p>
            <a:pPr marL="203200" indent="0">
              <a:buNone/>
            </a:pPr>
            <a:endParaRPr lang="en-US" sz="2600" dirty="0"/>
          </a:p>
        </p:txBody>
      </p:sp>
    </p:spTree>
    <p:extLst>
      <p:ext uri="{BB962C8B-B14F-4D97-AF65-F5344CB8AC3E}">
        <p14:creationId xmlns:p14="http://schemas.microsoft.com/office/powerpoint/2010/main" val="16225384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Advantage of using Containers</a:t>
            </a:r>
            <a:endParaRPr lang="en-US" dirty="0"/>
          </a:p>
        </p:txBody>
      </p:sp>
      <p:sp>
        <p:nvSpPr>
          <p:cNvPr id="3" name="Text Placeholder 2"/>
          <p:cNvSpPr>
            <a:spLocks noGrp="1"/>
          </p:cNvSpPr>
          <p:nvPr>
            <p:ph type="body" idx="1"/>
          </p:nvPr>
        </p:nvSpPr>
        <p:spPr>
          <a:xfrm>
            <a:off x="458641" y="1047090"/>
            <a:ext cx="8229600" cy="4741704"/>
          </a:xfrm>
        </p:spPr>
        <p:txBody>
          <a:bodyPr/>
          <a:lstStyle/>
          <a:p>
            <a:r>
              <a:rPr lang="en-US" sz="2600" dirty="0" smtClean="0"/>
              <a:t> </a:t>
            </a:r>
            <a:r>
              <a:rPr lang="en-US" sz="2600" dirty="0"/>
              <a:t>D</a:t>
            </a:r>
            <a:r>
              <a:rPr lang="en-US" sz="2600" dirty="0" smtClean="0"/>
              <a:t>evelopers testing their code in Prod environments</a:t>
            </a:r>
          </a:p>
          <a:p>
            <a:r>
              <a:rPr lang="en-US" sz="2600" dirty="0" smtClean="0"/>
              <a:t> Lesser hand-offs and drastically lesser waiting time (to get new environment setup)</a:t>
            </a:r>
          </a:p>
          <a:p>
            <a:pPr lvl="1"/>
            <a:r>
              <a:rPr lang="en-US" sz="2200" dirty="0" smtClean="0"/>
              <a:t>Reduce technical debt</a:t>
            </a:r>
          </a:p>
          <a:p>
            <a:r>
              <a:rPr lang="en-US" sz="2600" dirty="0" smtClean="0"/>
              <a:t> Overall </a:t>
            </a:r>
            <a:r>
              <a:rPr lang="en-US" sz="2600" dirty="0"/>
              <a:t>system </a:t>
            </a:r>
            <a:r>
              <a:rPr lang="en-US" sz="2600" dirty="0" smtClean="0"/>
              <a:t>resilience - Service </a:t>
            </a:r>
            <a:r>
              <a:rPr lang="en-US" sz="2600" dirty="0"/>
              <a:t>failure does not kill the </a:t>
            </a:r>
            <a:r>
              <a:rPr lang="en-US" sz="2600" dirty="0" smtClean="0"/>
              <a:t>application &amp; may </a:t>
            </a:r>
            <a:r>
              <a:rPr lang="en-US" sz="2600" dirty="0"/>
              <a:t>be invisible to users</a:t>
            </a:r>
          </a:p>
          <a:p>
            <a:r>
              <a:rPr lang="en-US" sz="2600" dirty="0" smtClean="0"/>
              <a:t> Scalability</a:t>
            </a:r>
            <a:endParaRPr lang="en-US" sz="2600" dirty="0"/>
          </a:p>
          <a:p>
            <a:pPr lvl="1"/>
            <a:r>
              <a:rPr lang="en-US" sz="2600" dirty="0" smtClean="0"/>
              <a:t> Seamless replication</a:t>
            </a:r>
          </a:p>
          <a:p>
            <a:r>
              <a:rPr lang="en-US" sz="2600" dirty="0" smtClean="0"/>
              <a:t> High Availability</a:t>
            </a:r>
          </a:p>
          <a:p>
            <a:r>
              <a:rPr lang="en-US" sz="2600" dirty="0"/>
              <a:t> </a:t>
            </a:r>
            <a:r>
              <a:rPr lang="en-US" sz="2600" dirty="0" smtClean="0"/>
              <a:t>Less risky patterns for rolling updates available</a:t>
            </a:r>
            <a:endParaRPr lang="en-US" sz="2600" dirty="0"/>
          </a:p>
          <a:p>
            <a:r>
              <a:rPr lang="en-US" sz="2600" dirty="0"/>
              <a:t> </a:t>
            </a:r>
            <a:r>
              <a:rPr lang="en-US" sz="2600" dirty="0" smtClean="0"/>
              <a:t>Prevent server sprawl and </a:t>
            </a:r>
            <a:r>
              <a:rPr lang="en-US" sz="2600" dirty="0" err="1" smtClean="0"/>
              <a:t>Jenga</a:t>
            </a:r>
            <a:r>
              <a:rPr lang="en-US" sz="2600" dirty="0" smtClean="0"/>
              <a:t> infrastructure</a:t>
            </a:r>
            <a:endParaRPr lang="en-US" sz="2600" dirty="0"/>
          </a:p>
          <a:p>
            <a:pPr marL="203200" indent="0">
              <a:buNone/>
            </a:pPr>
            <a:endParaRPr lang="en-US" sz="2600" dirty="0"/>
          </a:p>
        </p:txBody>
      </p:sp>
    </p:spTree>
    <p:extLst>
      <p:ext uri="{BB962C8B-B14F-4D97-AF65-F5344CB8AC3E}">
        <p14:creationId xmlns:p14="http://schemas.microsoft.com/office/powerpoint/2010/main" val="26086796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Images</a:t>
            </a:r>
          </a:p>
        </p:txBody>
      </p:sp>
      <p:cxnSp>
        <p:nvCxnSpPr>
          <p:cNvPr id="408" name="Shape 40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409" name="Shape 409"/>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None/>
            </a:pPr>
            <a:endParaRPr sz="3600" b="1" i="0">
              <a:solidFill>
                <a:srgbClr val="0070C0"/>
              </a:solidFill>
              <a:latin typeface="Calibri"/>
              <a:ea typeface="Calibri"/>
              <a:cs typeface="Calibri"/>
              <a:sym typeface="Calibri"/>
            </a:endParaRPr>
          </a:p>
        </p:txBody>
      </p:sp>
      <p:pic>
        <p:nvPicPr>
          <p:cNvPr id="410" name="Shape 410"/>
          <p:cNvPicPr preferRelativeResize="0">
            <a:picLocks noGrp="1"/>
          </p:cNvPicPr>
          <p:nvPr>
            <p:ph type="body" idx="1"/>
          </p:nvPr>
        </p:nvPicPr>
        <p:blipFill rotWithShape="1">
          <a:blip r:embed="rId3">
            <a:alphaModFix/>
          </a:blip>
          <a:srcRect/>
          <a:stretch/>
        </p:blipFill>
        <p:spPr>
          <a:xfrm>
            <a:off x="3103027" y="3124200"/>
            <a:ext cx="2785543" cy="2896965"/>
          </a:xfrm>
          <a:prstGeom prst="rect">
            <a:avLst/>
          </a:prstGeom>
          <a:noFill/>
          <a:ln>
            <a:noFill/>
          </a:ln>
        </p:spPr>
      </p:pic>
      <p:sp>
        <p:nvSpPr>
          <p:cNvPr id="411" name="Shape 411"/>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a:t>
            </a:r>
            <a:r>
              <a:rPr lang="en-US" sz="2800" b="1" dirty="0">
                <a:solidFill>
                  <a:srgbClr val="A5A5A5"/>
                </a:solidFill>
                <a:latin typeface="Calibri"/>
                <a:ea typeface="Calibri"/>
                <a:cs typeface="Calibri"/>
                <a:sym typeface="Calibri"/>
              </a:rPr>
              <a:t>2</a:t>
            </a:r>
            <a:r>
              <a:rPr lang="en-US" sz="2800" b="1" i="0" dirty="0">
                <a:solidFill>
                  <a:srgbClr val="A5A5A5"/>
                </a:solidFill>
                <a:latin typeface="Calibri"/>
                <a:ea typeface="Calibri"/>
                <a:cs typeface="Calibri"/>
                <a:sym typeface="Calibri"/>
              </a:rPr>
              <a:t>: </a:t>
            </a:r>
            <a:r>
              <a:rPr lang="en-US" sz="2800" b="0" i="0" dirty="0">
                <a:solidFill>
                  <a:srgbClr val="A5A5A5"/>
                </a:solidFill>
                <a:latin typeface="Calibri"/>
                <a:ea typeface="Calibri"/>
                <a:cs typeface="Calibri"/>
                <a:sym typeface="Calibri"/>
              </a:rPr>
              <a:t>DevOps Docker</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Union File System</a:t>
            </a:r>
          </a:p>
        </p:txBody>
      </p:sp>
      <p:sp>
        <p:nvSpPr>
          <p:cNvPr id="417" name="Shape 417"/>
          <p:cNvSpPr txBox="1">
            <a:spLocks noGrp="1"/>
          </p:cNvSpPr>
          <p:nvPr>
            <p:ph type="body" idx="1"/>
          </p:nvPr>
        </p:nvSpPr>
        <p:spPr>
          <a:xfrm>
            <a:off x="457200" y="1477962"/>
            <a:ext cx="3581399"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0" u="none" strike="noStrike" cap="none">
                <a:solidFill>
                  <a:schemeClr val="dk1"/>
                </a:solidFill>
                <a:latin typeface="Calibri"/>
                <a:ea typeface="Calibri"/>
                <a:cs typeface="Calibri"/>
                <a:sym typeface="Calibri"/>
              </a:rPr>
              <a:t>AuFS (AnotherUnionFS) is a multi-layered filesystem that implements union mount</a:t>
            </a:r>
          </a:p>
          <a:p>
            <a:pPr marL="342900" marR="0" lvl="0" indent="-342900" algn="l" rtl="0">
              <a:spcBef>
                <a:spcPts val="400"/>
              </a:spcBef>
              <a:spcAft>
                <a:spcPts val="0"/>
              </a:spcAft>
              <a:buClr>
                <a:schemeClr val="dk1"/>
              </a:buClr>
              <a:buSzPct val="100000"/>
              <a:buFont typeface="Calibri"/>
              <a:buChar char="•"/>
            </a:pPr>
            <a:r>
              <a:rPr lang="en-US" sz="2000" b="0" i="0" u="none" strike="noStrike" cap="none">
                <a:solidFill>
                  <a:schemeClr val="dk1"/>
                </a:solidFill>
                <a:latin typeface="Calibri"/>
                <a:ea typeface="Calibri"/>
                <a:cs typeface="Calibri"/>
                <a:sym typeface="Calibri"/>
              </a:rPr>
              <a:t>allows several filesystems or directories to be simultaneously mounted and visible through a single mount point</a:t>
            </a:r>
          </a:p>
          <a:p>
            <a:pPr marL="342900" marR="0" lvl="0" indent="-342900" algn="l" rtl="0">
              <a:spcBef>
                <a:spcPts val="400"/>
              </a:spcBef>
              <a:spcAft>
                <a:spcPts val="0"/>
              </a:spcAft>
              <a:buClr>
                <a:schemeClr val="dk1"/>
              </a:buClr>
              <a:buSzPct val="100000"/>
              <a:buFont typeface="Calibri"/>
              <a:buChar char="•"/>
            </a:pPr>
            <a:r>
              <a:rPr lang="en-US" sz="2000" b="0" i="0" u="none" strike="noStrike" cap="none">
                <a:solidFill>
                  <a:schemeClr val="dk1"/>
                </a:solidFill>
                <a:latin typeface="Calibri"/>
                <a:ea typeface="Calibri"/>
                <a:cs typeface="Calibri"/>
                <a:sym typeface="Calibri"/>
              </a:rPr>
              <a:t>appears to be one filesystem to the end user</a:t>
            </a:r>
          </a:p>
        </p:txBody>
      </p:sp>
      <p:pic>
        <p:nvPicPr>
          <p:cNvPr id="418" name="Shape 418"/>
          <p:cNvPicPr preferRelativeResize="0"/>
          <p:nvPr/>
        </p:nvPicPr>
        <p:blipFill rotWithShape="1">
          <a:blip r:embed="rId3">
            <a:alphaModFix/>
          </a:blip>
          <a:srcRect/>
          <a:stretch/>
        </p:blipFill>
        <p:spPr>
          <a:xfrm>
            <a:off x="4582582" y="1494895"/>
            <a:ext cx="4104217" cy="3078163"/>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Example </a:t>
            </a:r>
            <a:r>
              <a:rPr lang="en-US" sz="3600" b="1" i="0" u="none" strike="noStrike" cap="none" dirty="0">
                <a:solidFill>
                  <a:schemeClr val="dk1"/>
                </a:solidFill>
                <a:latin typeface="Calibri"/>
                <a:ea typeface="Calibri"/>
                <a:cs typeface="Calibri"/>
                <a:sym typeface="Calibri"/>
              </a:rPr>
              <a:t>Docker Layers</a:t>
            </a:r>
          </a:p>
        </p:txBody>
      </p:sp>
      <p:sp>
        <p:nvSpPr>
          <p:cNvPr id="424" name="Shape 424"/>
          <p:cNvSpPr txBox="1">
            <a:spLocks noGrp="1"/>
          </p:cNvSpPr>
          <p:nvPr>
            <p:ph type="body" idx="1"/>
          </p:nvPr>
        </p:nvSpPr>
        <p:spPr>
          <a:xfrm>
            <a:off x="304800" y="4800600"/>
            <a:ext cx="7772400" cy="111283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Layer – </a:t>
            </a:r>
            <a:r>
              <a:rPr lang="en-US" sz="2000" b="0" i="0" u="none" strike="noStrike" cap="none" dirty="0">
                <a:solidFill>
                  <a:schemeClr val="dk1"/>
                </a:solidFill>
                <a:latin typeface="Calibri"/>
                <a:ea typeface="Calibri"/>
                <a:cs typeface="Calibri"/>
                <a:sym typeface="Calibri"/>
              </a:rPr>
              <a:t>Each Docker image is composed of a series of layers. Docker uses </a:t>
            </a:r>
            <a:r>
              <a:rPr lang="en-US" sz="2000" dirty="0"/>
              <a:t>Union File Systems</a:t>
            </a:r>
            <a:r>
              <a:rPr lang="en-US" sz="2000" b="0" i="0" u="none" strike="noStrike" cap="none" dirty="0">
                <a:solidFill>
                  <a:schemeClr val="dk1"/>
                </a:solidFill>
                <a:latin typeface="Calibri"/>
                <a:ea typeface="Calibri"/>
                <a:cs typeface="Calibri"/>
                <a:sym typeface="Calibri"/>
              </a:rPr>
              <a:t> to combine these into a single image. The combination of these layers gives the illusion of a traditional file system. Only the top layer is writeable. </a:t>
            </a:r>
          </a:p>
        </p:txBody>
      </p:sp>
      <p:pic>
        <p:nvPicPr>
          <p:cNvPr id="425" name="Shape 425"/>
          <p:cNvPicPr preferRelativeResize="0"/>
          <p:nvPr/>
        </p:nvPicPr>
        <p:blipFill rotWithShape="1">
          <a:blip r:embed="rId3">
            <a:alphaModFix/>
          </a:blip>
          <a:srcRect/>
          <a:stretch/>
        </p:blipFill>
        <p:spPr>
          <a:xfrm>
            <a:off x="1676400" y="1143000"/>
            <a:ext cx="5791200" cy="3375086"/>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Benefits of </a:t>
            </a:r>
            <a:r>
              <a:rPr lang="en-US"/>
              <a:t>Union File Systems</a:t>
            </a:r>
          </a:p>
        </p:txBody>
      </p:sp>
      <p:sp>
        <p:nvSpPr>
          <p:cNvPr id="431" name="Shape 431"/>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Files are shared </a:t>
            </a:r>
            <a:r>
              <a:rPr lang="en-US"/>
              <a:t>across</a:t>
            </a:r>
            <a:r>
              <a:rPr lang="en-US" sz="3200" b="0" i="0" u="none" strike="noStrike" cap="none">
                <a:solidFill>
                  <a:schemeClr val="dk1"/>
                </a:solidFill>
                <a:latin typeface="Calibri"/>
                <a:ea typeface="Calibri"/>
                <a:cs typeface="Calibri"/>
                <a:sym typeface="Calibri"/>
              </a:rPr>
              <a:t> containers</a:t>
            </a:r>
          </a:p>
          <a:p>
            <a:pPr marL="342900" marR="0" lvl="0" indent="-342900" algn="l" rtl="0">
              <a:spcBef>
                <a:spcPts val="64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Storage and memory spaces are saved</a:t>
            </a:r>
          </a:p>
          <a:p>
            <a:pPr marL="342900" marR="0" lvl="0" indent="-342900" algn="l" rtl="0">
              <a:spcBef>
                <a:spcPts val="64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Faster deployment of containers </a:t>
            </a:r>
          </a:p>
          <a:p>
            <a:pPr marL="342900" marR="0" lvl="0" indent="-342900" algn="l" rtl="0">
              <a:spcBef>
                <a:spcPts val="640"/>
              </a:spcBef>
              <a:spcAft>
                <a:spcPts val="0"/>
              </a:spcAft>
              <a:buClr>
                <a:schemeClr val="dk1"/>
              </a:buClr>
              <a:buSzPct val="100000"/>
              <a:buFont typeface="Calibri"/>
              <a:buNone/>
            </a:pPr>
            <a:endParaRPr sz="3200" b="0" i="0" u="none" strike="noStrike" cap="none">
              <a:solidFill>
                <a:schemeClr val="dk1"/>
              </a:solidFill>
              <a:latin typeface="Calibri"/>
              <a:ea typeface="Calibri"/>
              <a:cs typeface="Calibri"/>
              <a:sym typeface="Calibri"/>
            </a:endParaRPr>
          </a:p>
        </p:txBody>
      </p:sp>
      <p:pic>
        <p:nvPicPr>
          <p:cNvPr id="432" name="Shape 432"/>
          <p:cNvPicPr preferRelativeResize="0"/>
          <p:nvPr/>
        </p:nvPicPr>
        <p:blipFill rotWithShape="1">
          <a:blip r:embed="rId3">
            <a:alphaModFix/>
          </a:blip>
          <a:srcRect/>
          <a:stretch/>
        </p:blipFill>
        <p:spPr>
          <a:xfrm>
            <a:off x="1752600" y="3543019"/>
            <a:ext cx="5714999" cy="2486304"/>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Hub</a:t>
            </a:r>
          </a:p>
        </p:txBody>
      </p:sp>
      <p:sp>
        <p:nvSpPr>
          <p:cNvPr id="444" name="Shape 444"/>
          <p:cNvSpPr txBox="1">
            <a:spLocks noGrp="1"/>
          </p:cNvSpPr>
          <p:nvPr>
            <p:ph type="body" idx="1"/>
          </p:nvPr>
        </p:nvSpPr>
        <p:spPr>
          <a:xfrm>
            <a:off x="457200" y="1295400"/>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Docker’s first</a:t>
            </a:r>
            <a:r>
              <a:rPr lang="en-US" dirty="0"/>
              <a:t>-</a:t>
            </a:r>
            <a:r>
              <a:rPr lang="en-US" sz="3200" b="0" i="0" u="none" strike="noStrike" cap="none" dirty="0">
                <a:solidFill>
                  <a:schemeClr val="dk1"/>
                </a:solidFill>
                <a:latin typeface="Calibri"/>
                <a:ea typeface="Calibri"/>
                <a:cs typeface="Calibri"/>
                <a:sym typeface="Calibri"/>
              </a:rPr>
              <a:t>party cloud</a:t>
            </a:r>
            <a:r>
              <a:rPr lang="en-US" dirty="0"/>
              <a:t>-</a:t>
            </a:r>
            <a:r>
              <a:rPr lang="en-US" sz="3200" b="0" i="0" u="none" strike="noStrike" cap="none" dirty="0">
                <a:solidFill>
                  <a:schemeClr val="dk1"/>
                </a:solidFill>
                <a:latin typeface="Calibri"/>
                <a:ea typeface="Calibri"/>
                <a:cs typeface="Calibri"/>
                <a:sym typeface="Calibri"/>
              </a:rPr>
              <a:t>based registry</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Hosts a broad repository of Docker images</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Contains nearly any popular open source technology including </a:t>
            </a:r>
            <a:r>
              <a:rPr lang="en-US" sz="2800" b="0" i="0" u="none" strike="noStrike" cap="none" dirty="0" err="1">
                <a:solidFill>
                  <a:schemeClr val="dk1"/>
                </a:solidFill>
                <a:latin typeface="Calibri"/>
                <a:ea typeface="Calibri"/>
                <a:cs typeface="Calibri"/>
                <a:sym typeface="Calibri"/>
              </a:rPr>
              <a:t>MariaDB</a:t>
            </a:r>
            <a:r>
              <a:rPr lang="en-US" sz="2800" b="0" i="0" u="none" strike="noStrike" cap="none" dirty="0">
                <a:solidFill>
                  <a:schemeClr val="dk1"/>
                </a:solidFill>
                <a:latin typeface="Calibri"/>
                <a:ea typeface="Calibri"/>
                <a:cs typeface="Calibri"/>
                <a:sym typeface="Calibri"/>
              </a:rPr>
              <a:t>, Jenkins, Cloudera, </a:t>
            </a:r>
            <a:r>
              <a:rPr lang="en-US" sz="2800" b="0" i="0" u="none" strike="noStrike" cap="none" dirty="0" err="1">
                <a:solidFill>
                  <a:schemeClr val="dk1"/>
                </a:solidFill>
                <a:latin typeface="Calibri"/>
                <a:ea typeface="Calibri"/>
                <a:cs typeface="Calibri"/>
                <a:sym typeface="Calibri"/>
              </a:rPr>
              <a:t>etc</a:t>
            </a:r>
            <a:endParaRPr lang="en-US" sz="2800" b="0" i="0" u="none" strike="noStrike" cap="none" dirty="0">
              <a:solidFill>
                <a:schemeClr val="dk1"/>
              </a:solidFill>
              <a:latin typeface="Calibri"/>
              <a:ea typeface="Calibri"/>
              <a:cs typeface="Calibri"/>
              <a:sym typeface="Calibri"/>
            </a:endParaRP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Contains ‘Official images’ from vendors such as Canonical, Oracle, Red Hat, </a:t>
            </a:r>
            <a:r>
              <a:rPr lang="en-US" sz="2800" b="0" i="0" u="none" strike="noStrike" cap="none" dirty="0" err="1">
                <a:solidFill>
                  <a:schemeClr val="dk1"/>
                </a:solidFill>
                <a:latin typeface="Calibri"/>
                <a:ea typeface="Calibri"/>
                <a:cs typeface="Calibri"/>
                <a:sym typeface="Calibri"/>
              </a:rPr>
              <a:t>etc</a:t>
            </a:r>
            <a:endParaRPr lang="en-US" sz="2800" b="0" i="0" u="none" strike="noStrike" cap="none" dirty="0">
              <a:solidFill>
                <a:schemeClr val="dk1"/>
              </a:solidFill>
              <a:latin typeface="Calibri"/>
              <a:ea typeface="Calibri"/>
              <a:cs typeface="Calibri"/>
              <a:sym typeface="Calibri"/>
            </a:endParaRP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Provides one free private Docker repo, more for a paid subscription</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sz="3600" b="1" i="0" u="none" strike="noStrike" cap="none" dirty="0" smtClean="0">
                <a:solidFill>
                  <a:schemeClr val="dk1"/>
                </a:solidFill>
                <a:latin typeface="Calibri"/>
                <a:ea typeface="Calibri"/>
                <a:cs typeface="Calibri"/>
                <a:sym typeface="Calibri"/>
              </a:rPr>
              <a:t>Hub</a:t>
            </a:r>
            <a:endParaRPr lang="en-US" sz="3600" b="1" i="0" u="none" strike="noStrike" cap="none" dirty="0">
              <a:solidFill>
                <a:schemeClr val="dk1"/>
              </a:solidFill>
              <a:latin typeface="Calibri"/>
              <a:ea typeface="Calibri"/>
              <a:cs typeface="Calibri"/>
              <a:sym typeface="Calibri"/>
            </a:endParaRPr>
          </a:p>
        </p:txBody>
      </p:sp>
      <p:pic>
        <p:nvPicPr>
          <p:cNvPr id="456" name="Shape 456"/>
          <p:cNvPicPr preferRelativeResize="0">
            <a:picLocks noGrp="1"/>
          </p:cNvPicPr>
          <p:nvPr>
            <p:ph type="body" idx="1"/>
          </p:nvPr>
        </p:nvPicPr>
        <p:blipFill rotWithShape="1">
          <a:blip r:embed="rId3">
            <a:alphaModFix/>
          </a:blip>
          <a:srcRect/>
          <a:stretch/>
        </p:blipFill>
        <p:spPr>
          <a:xfrm>
            <a:off x="582606" y="1095184"/>
            <a:ext cx="7615614" cy="490874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435113" y="249361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smtClean="0"/>
              <a:t>Few Basic Commands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762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rgbClr val="0070C0"/>
                </a:solidFill>
                <a:latin typeface="Calibri"/>
                <a:ea typeface="Calibri"/>
                <a:cs typeface="Calibri"/>
                <a:sym typeface="Calibri"/>
              </a:rPr>
              <a:t>What to expect from this class</a:t>
            </a:r>
          </a:p>
        </p:txBody>
      </p:sp>
      <p:sp>
        <p:nvSpPr>
          <p:cNvPr id="155" name="Shape 155"/>
          <p:cNvSpPr txBox="1">
            <a:spLocks noGrp="1"/>
          </p:cNvSpPr>
          <p:nvPr>
            <p:ph type="body" idx="1"/>
          </p:nvPr>
        </p:nvSpPr>
        <p:spPr>
          <a:xfrm>
            <a:off x="1066800" y="1066800"/>
            <a:ext cx="7239000" cy="49530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Flexibility</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Conversations</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Literacy and awareness on many of the principles, tools, and practices </a:t>
            </a:r>
            <a:r>
              <a:rPr lang="en-US" sz="2800" dirty="0"/>
              <a:t>surrounding Docker as part of a DevOps architecture.</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An effort to focus on your own situations and challenges so you can act on what you learn.</a:t>
            </a:r>
          </a:p>
        </p:txBody>
      </p:sp>
      <p:cxnSp>
        <p:nvCxnSpPr>
          <p:cNvPr id="156" name="Shape 156"/>
          <p:cNvCxnSpPr/>
          <p:nvPr/>
        </p:nvCxnSpPr>
        <p:spPr>
          <a:xfrm>
            <a:off x="457200" y="9906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a:t>
            </a:r>
            <a:r>
              <a:rPr lang="en-US" dirty="0"/>
              <a:t>s</a:t>
            </a:r>
            <a:r>
              <a:rPr lang="en-US" sz="3600" b="1" i="0" u="none" strike="noStrike" cap="none" dirty="0">
                <a:solidFill>
                  <a:schemeClr val="dk1"/>
                </a:solidFill>
                <a:latin typeface="Calibri"/>
                <a:ea typeface="Calibri"/>
                <a:cs typeface="Calibri"/>
                <a:sym typeface="Calibri"/>
              </a:rPr>
              <a:t>earch </a:t>
            </a:r>
            <a:r>
              <a:rPr lang="en-US" dirty="0"/>
              <a:t>[</a:t>
            </a:r>
            <a:r>
              <a:rPr lang="en-US" dirty="0" err="1"/>
              <a:t>searchterm</a:t>
            </a:r>
            <a:r>
              <a:rPr lang="en-US" dirty="0"/>
              <a:t>]</a:t>
            </a:r>
          </a:p>
        </p:txBody>
      </p:sp>
      <p:pic>
        <p:nvPicPr>
          <p:cNvPr id="450" name="Shape 450"/>
          <p:cNvPicPr preferRelativeResize="0"/>
          <p:nvPr/>
        </p:nvPicPr>
        <p:blipFill>
          <a:blip r:embed="rId3">
            <a:alphaModFix/>
          </a:blip>
          <a:stretch>
            <a:fillRect/>
          </a:stretch>
        </p:blipFill>
        <p:spPr>
          <a:xfrm>
            <a:off x="304800" y="1447800"/>
            <a:ext cx="8524875" cy="4667250"/>
          </a:xfrm>
          <a:prstGeom prst="rect">
            <a:avLst/>
          </a:prstGeom>
          <a:noFill/>
          <a:ln>
            <a:noFill/>
          </a:ln>
        </p:spPr>
      </p:pic>
    </p:spTree>
    <p:extLst>
      <p:ext uri="{BB962C8B-B14F-4D97-AF65-F5344CB8AC3E}">
        <p14:creationId xmlns:p14="http://schemas.microsoft.com/office/powerpoint/2010/main" val="25424657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 commands</a:t>
            </a:r>
            <a:endParaRPr lang="en-US" dirty="0"/>
          </a:p>
        </p:txBody>
      </p:sp>
      <p:pic>
        <p:nvPicPr>
          <p:cNvPr id="5" name="Picture 4"/>
          <p:cNvPicPr>
            <a:picLocks noChangeAspect="1"/>
          </p:cNvPicPr>
          <p:nvPr/>
        </p:nvPicPr>
        <p:blipFill>
          <a:blip r:embed="rId2"/>
          <a:stretch>
            <a:fillRect/>
          </a:stretch>
        </p:blipFill>
        <p:spPr>
          <a:xfrm>
            <a:off x="784085" y="1213753"/>
            <a:ext cx="7818783" cy="4564659"/>
          </a:xfrm>
          <a:prstGeom prst="rect">
            <a:avLst/>
          </a:prstGeom>
        </p:spPr>
      </p:pic>
    </p:spTree>
    <p:extLst>
      <p:ext uri="{BB962C8B-B14F-4D97-AF65-F5344CB8AC3E}">
        <p14:creationId xmlns:p14="http://schemas.microsoft.com/office/powerpoint/2010/main" val="19022877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Container commands</a:t>
            </a:r>
            <a:endParaRPr lang="en-US" dirty="0"/>
          </a:p>
        </p:txBody>
      </p:sp>
      <p:pic>
        <p:nvPicPr>
          <p:cNvPr id="3" name="Picture 2"/>
          <p:cNvPicPr>
            <a:picLocks noChangeAspect="1"/>
          </p:cNvPicPr>
          <p:nvPr/>
        </p:nvPicPr>
        <p:blipFill>
          <a:blip r:embed="rId2"/>
          <a:stretch>
            <a:fillRect/>
          </a:stretch>
        </p:blipFill>
        <p:spPr>
          <a:xfrm>
            <a:off x="1601304" y="1149038"/>
            <a:ext cx="6272696" cy="4781308"/>
          </a:xfrm>
          <a:prstGeom prst="rect">
            <a:avLst/>
          </a:prstGeom>
        </p:spPr>
      </p:pic>
    </p:spTree>
    <p:extLst>
      <p:ext uri="{BB962C8B-B14F-4D97-AF65-F5344CB8AC3E}">
        <p14:creationId xmlns:p14="http://schemas.microsoft.com/office/powerpoint/2010/main" val="2156769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docker</a:t>
            </a:r>
            <a:r>
              <a:rPr lang="en-US" dirty="0"/>
              <a:t> image p</a:t>
            </a:r>
            <a:r>
              <a:rPr lang="en-US" sz="3600" b="1" i="0" u="none" strike="noStrike" cap="none" dirty="0">
                <a:solidFill>
                  <a:schemeClr val="dk1"/>
                </a:solidFill>
                <a:latin typeface="Calibri"/>
                <a:ea typeface="Calibri"/>
                <a:cs typeface="Calibri"/>
                <a:sym typeface="Calibri"/>
              </a:rPr>
              <a:t>ull </a:t>
            </a:r>
            <a:r>
              <a:rPr lang="en-US" dirty="0"/>
              <a:t>[</a:t>
            </a:r>
            <a:r>
              <a:rPr lang="en-US" dirty="0" err="1"/>
              <a:t>imageName</a:t>
            </a:r>
            <a:r>
              <a:rPr lang="en-US" dirty="0"/>
              <a:t>]</a:t>
            </a:r>
          </a:p>
        </p:txBody>
      </p:sp>
      <p:sp>
        <p:nvSpPr>
          <p:cNvPr id="462" name="Shape 462"/>
          <p:cNvSpPr/>
          <p:nvPr/>
        </p:nvSpPr>
        <p:spPr>
          <a:xfrm>
            <a:off x="1143000" y="3276600"/>
            <a:ext cx="3429000"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3" name="Shape 463"/>
          <p:cNvSpPr txBox="1"/>
          <p:nvPr/>
        </p:nvSpPr>
        <p:spPr>
          <a:xfrm>
            <a:off x="1557301" y="33895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Choose the smallest base images possible </a:t>
            </a:r>
          </a:p>
        </p:txBody>
      </p:sp>
      <p:sp>
        <p:nvSpPr>
          <p:cNvPr id="464" name="Shape 464"/>
          <p:cNvSpPr txBox="1"/>
          <p:nvPr/>
        </p:nvSpPr>
        <p:spPr>
          <a:xfrm>
            <a:off x="5147451" y="3528030"/>
            <a:ext cx="3014697"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Debian – 123 MB</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Alpine – 5 MB</a:t>
            </a:r>
          </a:p>
        </p:txBody>
      </p:sp>
      <p:pic>
        <p:nvPicPr>
          <p:cNvPr id="465" name="Shape 465"/>
          <p:cNvPicPr preferRelativeResize="0"/>
          <p:nvPr/>
        </p:nvPicPr>
        <p:blipFill>
          <a:blip r:embed="rId3">
            <a:alphaModFix/>
          </a:blip>
          <a:stretch>
            <a:fillRect/>
          </a:stretch>
        </p:blipFill>
        <p:spPr>
          <a:xfrm>
            <a:off x="304800" y="1371600"/>
            <a:ext cx="8505825" cy="1581150"/>
          </a:xfrm>
          <a:prstGeom prst="rect">
            <a:avLst/>
          </a:prstGeom>
          <a:noFill/>
          <a:ln>
            <a:noFill/>
          </a:ln>
        </p:spPr>
      </p:pic>
      <p:pic>
        <p:nvPicPr>
          <p:cNvPr id="466" name="Shape 466"/>
          <p:cNvPicPr preferRelativeResize="0"/>
          <p:nvPr/>
        </p:nvPicPr>
        <p:blipFill>
          <a:blip r:embed="rId4">
            <a:alphaModFix/>
          </a:blip>
          <a:stretch>
            <a:fillRect/>
          </a:stretch>
        </p:blipFill>
        <p:spPr>
          <a:xfrm>
            <a:off x="609600" y="4699287"/>
            <a:ext cx="8077200" cy="1257300"/>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a:t>
            </a:r>
            <a:r>
              <a:rPr lang="en-US" dirty="0" smtClean="0"/>
              <a:t>i</a:t>
            </a:r>
            <a:r>
              <a:rPr lang="en-US" sz="3600" b="1" i="0" u="none" strike="noStrike" cap="none" dirty="0" smtClean="0">
                <a:solidFill>
                  <a:schemeClr val="dk1"/>
                </a:solidFill>
                <a:latin typeface="Calibri"/>
                <a:ea typeface="Calibri"/>
                <a:cs typeface="Calibri"/>
                <a:sym typeface="Calibri"/>
              </a:rPr>
              <a:t>nspect </a:t>
            </a:r>
            <a:r>
              <a:rPr lang="en-US" sz="3600" b="1" i="0" u="none" strike="noStrike" cap="none" dirty="0">
                <a:solidFill>
                  <a:schemeClr val="dk1"/>
                </a:solidFill>
                <a:latin typeface="Calibri"/>
                <a:ea typeface="Calibri"/>
                <a:cs typeface="Calibri"/>
                <a:sym typeface="Calibri"/>
              </a:rPr>
              <a:t>[</a:t>
            </a:r>
            <a:r>
              <a:rPr lang="en-US" sz="3600" b="1" i="0" u="none" strike="noStrike" cap="none" dirty="0" err="1" smtClean="0">
                <a:solidFill>
                  <a:schemeClr val="dk1"/>
                </a:solidFill>
                <a:latin typeface="Calibri"/>
                <a:ea typeface="Calibri"/>
                <a:cs typeface="Calibri"/>
                <a:sym typeface="Calibri"/>
              </a:rPr>
              <a:t>image|container</a:t>
            </a:r>
            <a:r>
              <a:rPr lang="en-US" sz="3600" b="1" i="0" u="none" strike="noStrike" cap="none" dirty="0" smtClean="0">
                <a:solidFill>
                  <a:schemeClr val="dk1"/>
                </a:solidFill>
                <a:latin typeface="Calibri"/>
                <a:ea typeface="Calibri"/>
                <a:cs typeface="Calibri"/>
                <a:sym typeface="Calibri"/>
              </a:rPr>
              <a:t>]</a:t>
            </a:r>
            <a:endParaRPr lang="en-US" sz="3600" b="1" i="0" u="none" strike="noStrike" cap="none" dirty="0">
              <a:solidFill>
                <a:schemeClr val="dk1"/>
              </a:solidFill>
              <a:latin typeface="Calibri"/>
              <a:ea typeface="Calibri"/>
              <a:cs typeface="Calibri"/>
              <a:sym typeface="Calibri"/>
            </a:endParaRPr>
          </a:p>
        </p:txBody>
      </p:sp>
      <p:sp>
        <p:nvSpPr>
          <p:cNvPr id="472" name="Shape 472"/>
          <p:cNvSpPr txBox="1">
            <a:spLocks noGrp="1"/>
          </p:cNvSpPr>
          <p:nvPr>
            <p:ph type="body" idx="1"/>
          </p:nvPr>
        </p:nvSpPr>
        <p:spPr>
          <a:xfrm>
            <a:off x="457200" y="2773363"/>
            <a:ext cx="8229600" cy="3627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ID</a:t>
            </a:r>
            <a:r>
              <a:rPr lang="en-US" sz="1200" b="0" i="0" u="none" strike="noStrike" cap="none" dirty="0">
                <a:solidFill>
                  <a:schemeClr val="dk1"/>
                </a:solidFill>
                <a:latin typeface="Calibri"/>
                <a:ea typeface="Calibri"/>
                <a:cs typeface="Calibri"/>
                <a:sym typeface="Calibri"/>
              </a:rPr>
              <a:t> The unique identifier for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State</a:t>
            </a:r>
            <a:r>
              <a:rPr lang="en-US" sz="1200" b="0" i="0" u="none" strike="noStrike" cap="none" dirty="0">
                <a:solidFill>
                  <a:schemeClr val="dk1"/>
                </a:solidFill>
                <a:latin typeface="Calibri"/>
                <a:ea typeface="Calibri"/>
                <a:cs typeface="Calibri"/>
                <a:sym typeface="Calibri"/>
              </a:rPr>
              <a:t> This stanza has various status flags and the process id for the container. Using the </a:t>
            </a:r>
            <a:r>
              <a:rPr lang="en-US" sz="1200" b="0" i="0" u="none" strike="noStrike" cap="none" dirty="0" err="1">
                <a:solidFill>
                  <a:schemeClr val="dk1"/>
                </a:solidFill>
                <a:latin typeface="Calibri"/>
                <a:ea typeface="Calibri"/>
                <a:cs typeface="Calibri"/>
                <a:sym typeface="Calibri"/>
              </a:rPr>
              <a:t>ExitCode</a:t>
            </a:r>
            <a:r>
              <a:rPr lang="en-US" sz="1200" b="0" i="0" u="none" strike="noStrike" cap="none" dirty="0">
                <a:solidFill>
                  <a:schemeClr val="dk1"/>
                </a:solidFill>
                <a:latin typeface="Calibri"/>
                <a:ea typeface="Calibri"/>
                <a:cs typeface="Calibri"/>
                <a:sym typeface="Calibri"/>
              </a:rPr>
              <a:t> from this State element a </a:t>
            </a:r>
            <a:r>
              <a:rPr lang="en-US" sz="1200" b="0" i="0" u="sng" strike="noStrike" cap="none" dirty="0">
                <a:solidFill>
                  <a:schemeClr val="hlink"/>
                </a:solidFill>
                <a:latin typeface="Calibri"/>
                <a:ea typeface="Calibri"/>
                <a:cs typeface="Calibri"/>
                <a:sym typeface="Calibri"/>
                <a:hlinkClick r:id="rId3"/>
              </a:rPr>
              <a:t>graceful shutdown</a:t>
            </a:r>
            <a:r>
              <a:rPr lang="en-US" sz="1200" b="0" i="0" u="none" strike="noStrike" cap="none" dirty="0">
                <a:solidFill>
                  <a:schemeClr val="dk1"/>
                </a:solidFill>
                <a:latin typeface="Calibri"/>
                <a:ea typeface="Calibri"/>
                <a:cs typeface="Calibri"/>
                <a:sym typeface="Calibri"/>
              </a:rPr>
              <a:t> or recovery process could be initiated. The following format will return just the </a:t>
            </a:r>
            <a:r>
              <a:rPr lang="en-US" sz="1200" b="0" i="0" u="none" strike="noStrike" cap="none" dirty="0" err="1">
                <a:solidFill>
                  <a:schemeClr val="dk1"/>
                </a:solidFill>
                <a:latin typeface="Calibri"/>
                <a:ea typeface="Calibri"/>
                <a:cs typeface="Calibri"/>
                <a:sym typeface="Calibri"/>
              </a:rPr>
              <a:t>ExitCode</a:t>
            </a:r>
            <a:r>
              <a:rPr lang="en-US" sz="1200" b="0" i="0" u="none" strike="noStrike" cap="none" dirty="0">
                <a:solidFill>
                  <a:schemeClr val="dk1"/>
                </a:solidFill>
                <a:latin typeface="Calibri"/>
                <a:ea typeface="Calibri"/>
                <a:cs typeface="Calibri"/>
                <a:sym typeface="Calibri"/>
              </a:rPr>
              <a:t> of the most recently run container:</a:t>
            </a:r>
          </a:p>
          <a:p>
            <a:pPr marL="342900" marR="0" lvl="0" indent="-342900" algn="l" rtl="0">
              <a:spcBef>
                <a:spcPts val="240"/>
              </a:spcBef>
              <a:spcAft>
                <a:spcPts val="0"/>
              </a:spcAft>
              <a:buClr>
                <a:schemeClr val="dk1"/>
              </a:buClr>
              <a:buSzPct val="100000"/>
              <a:buFont typeface="Calibri"/>
              <a:buChar char="•"/>
            </a:pP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inspect -f '{{.</a:t>
            </a:r>
            <a:r>
              <a:rPr lang="en-US" sz="1200" b="0" i="0" u="none" strike="noStrike" cap="none" dirty="0" err="1">
                <a:solidFill>
                  <a:schemeClr val="dk1"/>
                </a:solidFill>
                <a:latin typeface="Calibri"/>
                <a:ea typeface="Calibri"/>
                <a:cs typeface="Calibri"/>
                <a:sym typeface="Calibri"/>
              </a:rPr>
              <a:t>State.ExitCode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lq</a:t>
            </a:r>
            <a:r>
              <a:rPr lang="en-US" sz="1200" b="0" i="0" u="none" strike="noStrike" cap="none" dirty="0">
                <a:solidFill>
                  <a:schemeClr val="dk1"/>
                </a:solidFill>
                <a:latin typeface="Calibri"/>
                <a:ea typeface="Calibri"/>
                <a:cs typeface="Calibri"/>
                <a:sym typeface="Calibri"/>
              </a:rPr>
              <a:t>) </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Image</a:t>
            </a:r>
            <a:r>
              <a:rPr lang="en-US" sz="1200" b="0" i="0" u="none" strike="noStrike" cap="none" dirty="0">
                <a:solidFill>
                  <a:schemeClr val="dk1"/>
                </a:solidFill>
                <a:latin typeface="Calibri"/>
                <a:ea typeface="Calibri"/>
                <a:cs typeface="Calibri"/>
                <a:sym typeface="Calibri"/>
              </a:rPr>
              <a:t> The image this container is running.</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NetworkSettings</a:t>
            </a:r>
            <a:r>
              <a:rPr lang="en-US" sz="1200" b="0" i="0" u="none" strike="noStrike" cap="none" dirty="0">
                <a:solidFill>
                  <a:schemeClr val="dk1"/>
                </a:solidFill>
                <a:latin typeface="Calibri"/>
                <a:ea typeface="Calibri"/>
                <a:cs typeface="Calibri"/>
                <a:sym typeface="Calibri"/>
              </a:rPr>
              <a:t> The network environment for the container and therefore for the application(s) within the image.</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LogPath</a:t>
            </a:r>
            <a:r>
              <a:rPr lang="en-US" sz="1200" b="0" i="0" u="none" strike="noStrike" cap="none" dirty="0">
                <a:solidFill>
                  <a:schemeClr val="dk1"/>
                </a:solidFill>
                <a:latin typeface="Calibri"/>
                <a:ea typeface="Calibri"/>
                <a:cs typeface="Calibri"/>
                <a:sym typeface="Calibri"/>
              </a:rPr>
              <a:t> The system path to this container's log file.</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RestartCount</a:t>
            </a:r>
            <a:r>
              <a:rPr lang="en-US" sz="1200" b="0" i="0" u="none" strike="noStrike" cap="none" dirty="0">
                <a:solidFill>
                  <a:schemeClr val="dk1"/>
                </a:solidFill>
                <a:latin typeface="Calibri"/>
                <a:ea typeface="Calibri"/>
                <a:cs typeface="Calibri"/>
                <a:sym typeface="Calibri"/>
              </a:rPr>
              <a:t> Keeps track of the number of times the container has been restarted. This value is the key value used when defining a container's </a:t>
            </a:r>
            <a:r>
              <a:rPr lang="en-US" sz="1200" b="0" i="0" u="sng" strike="noStrike" cap="none" dirty="0">
                <a:solidFill>
                  <a:schemeClr val="hlink"/>
                </a:solidFill>
                <a:latin typeface="Calibri"/>
                <a:ea typeface="Calibri"/>
                <a:cs typeface="Calibri"/>
                <a:sym typeface="Calibri"/>
                <a:hlinkClick r:id="rId4"/>
              </a:rPr>
              <a:t>restart policy</a:t>
            </a:r>
            <a:r>
              <a:rPr lang="en-US" sz="1200" b="0" i="0" u="none" strike="noStrike" cap="none" dirty="0">
                <a:solidFill>
                  <a:schemeClr val="dk1"/>
                </a:solidFill>
                <a:latin typeface="Calibri"/>
                <a:ea typeface="Calibri"/>
                <a:cs typeface="Calibri"/>
                <a:sym typeface="Calibri"/>
              </a:rPr>
              <a:t>..</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Name</a:t>
            </a:r>
            <a:r>
              <a:rPr lang="en-US" sz="1200" b="0" i="0" u="none" strike="noStrike" cap="none" dirty="0">
                <a:solidFill>
                  <a:schemeClr val="dk1"/>
                </a:solidFill>
                <a:latin typeface="Calibri"/>
                <a:ea typeface="Calibri"/>
                <a:cs typeface="Calibri"/>
                <a:sym typeface="Calibri"/>
              </a:rPr>
              <a:t> The user defined name for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Volumes</a:t>
            </a:r>
            <a:r>
              <a:rPr lang="en-US" sz="1200" b="0" i="0" u="none" strike="noStrike" cap="none" dirty="0">
                <a:solidFill>
                  <a:schemeClr val="dk1"/>
                </a:solidFill>
                <a:latin typeface="Calibri"/>
                <a:ea typeface="Calibri"/>
                <a:cs typeface="Calibri"/>
                <a:sym typeface="Calibri"/>
              </a:rPr>
              <a:t> Defines the volume mapping between the host system and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HostConfig</a:t>
            </a:r>
            <a:r>
              <a:rPr lang="en-US" sz="1200" b="0" i="0" u="none" strike="noStrike" cap="none" dirty="0">
                <a:solidFill>
                  <a:schemeClr val="dk1"/>
                </a:solidFill>
                <a:latin typeface="Calibri"/>
                <a:ea typeface="Calibri"/>
                <a:cs typeface="Calibri"/>
                <a:sym typeface="Calibri"/>
              </a:rPr>
              <a:t> Key configurations for how the container will interact with the host system. These could take CPU and memory limits, networking values, or device driver paths.</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Config</a:t>
            </a:r>
            <a:r>
              <a:rPr lang="en-US" sz="1200" b="0" i="0" u="none" strike="noStrike" cap="none" dirty="0">
                <a:solidFill>
                  <a:schemeClr val="dk1"/>
                </a:solidFill>
                <a:latin typeface="Calibri"/>
                <a:ea typeface="Calibri"/>
                <a:cs typeface="Calibri"/>
                <a:sym typeface="Calibri"/>
              </a:rPr>
              <a:t> The runtime configuration options set when the </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run command was executed. Part of this configuration is another "Image" value. This image {{.</a:t>
            </a:r>
            <a:r>
              <a:rPr lang="en-US" sz="1200" b="0" i="0" u="none" strike="noStrike" cap="none" dirty="0" err="1">
                <a:solidFill>
                  <a:schemeClr val="dk1"/>
                </a:solidFill>
                <a:latin typeface="Calibri"/>
                <a:ea typeface="Calibri"/>
                <a:cs typeface="Calibri"/>
                <a:sym typeface="Calibri"/>
              </a:rPr>
              <a:t>Config.Image</a:t>
            </a:r>
            <a:r>
              <a:rPr lang="en-US" sz="1200" b="0" i="0" u="none" strike="noStrike" cap="none" dirty="0">
                <a:solidFill>
                  <a:schemeClr val="dk1"/>
                </a:solidFill>
                <a:latin typeface="Calibri"/>
                <a:ea typeface="Calibri"/>
                <a:cs typeface="Calibri"/>
                <a:sym typeface="Calibri"/>
              </a:rPr>
              <a:t>}} is the tagged image which may be different than the image listed in {{.Image}}</a:t>
            </a:r>
          </a:p>
          <a:p>
            <a:pPr marL="342900" marR="0" lvl="0" indent="-342900" algn="l" rtl="0">
              <a:spcBef>
                <a:spcPts val="240"/>
              </a:spcBef>
              <a:spcAft>
                <a:spcPts val="0"/>
              </a:spcAft>
              <a:buClr>
                <a:schemeClr val="dk1"/>
              </a:buClr>
              <a:buSzPct val="100000"/>
              <a:buFont typeface="Calibri"/>
              <a:buNone/>
            </a:pPr>
            <a:endParaRPr sz="1200" b="0" i="0" u="none" strike="noStrike" cap="none" dirty="0">
              <a:solidFill>
                <a:schemeClr val="dk1"/>
              </a:solidFill>
              <a:latin typeface="Calibri"/>
              <a:ea typeface="Calibri"/>
              <a:cs typeface="Calibri"/>
              <a:sym typeface="Calibri"/>
            </a:endParaRPr>
          </a:p>
        </p:txBody>
      </p:sp>
      <p:pic>
        <p:nvPicPr>
          <p:cNvPr id="473" name="Shape 473"/>
          <p:cNvPicPr preferRelativeResize="0"/>
          <p:nvPr/>
        </p:nvPicPr>
        <p:blipFill>
          <a:blip r:embed="rId5">
            <a:alphaModFix/>
          </a:blip>
          <a:stretch>
            <a:fillRect/>
          </a:stretch>
        </p:blipFill>
        <p:spPr>
          <a:xfrm>
            <a:off x="747712" y="1066800"/>
            <a:ext cx="7496175" cy="1676400"/>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docker</a:t>
            </a:r>
            <a:r>
              <a:rPr lang="en-US" dirty="0"/>
              <a:t> image history </a:t>
            </a:r>
            <a:r>
              <a:rPr lang="en-US" dirty="0" err="1"/>
              <a:t>docker</a:t>
            </a:r>
            <a:r>
              <a:rPr lang="en-US" dirty="0"/>
              <a:t>/</a:t>
            </a:r>
            <a:r>
              <a:rPr lang="en-US" dirty="0" err="1"/>
              <a:t>whalesay</a:t>
            </a:r>
            <a:endParaRPr lang="en-US" dirty="0"/>
          </a:p>
        </p:txBody>
      </p:sp>
      <p:sp>
        <p:nvSpPr>
          <p:cNvPr id="487" name="Shape 487"/>
          <p:cNvSpPr txBox="1"/>
          <p:nvPr/>
        </p:nvSpPr>
        <p:spPr>
          <a:xfrm>
            <a:off x="838200" y="3620855"/>
            <a:ext cx="63246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Use history to view layers in an image</a:t>
            </a:r>
          </a:p>
        </p:txBody>
      </p:sp>
      <p:pic>
        <p:nvPicPr>
          <p:cNvPr id="488" name="Shape 488"/>
          <p:cNvPicPr preferRelativeResize="0"/>
          <p:nvPr/>
        </p:nvPicPr>
        <p:blipFill>
          <a:blip r:embed="rId3">
            <a:alphaModFix/>
          </a:blip>
          <a:stretch>
            <a:fillRect/>
          </a:stretch>
        </p:blipFill>
        <p:spPr>
          <a:xfrm>
            <a:off x="152400" y="1371600"/>
            <a:ext cx="8839202" cy="1960270"/>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pic>
        <p:nvPicPr>
          <p:cNvPr id="593" name="Shape 593"/>
          <p:cNvPicPr preferRelativeResize="0">
            <a:picLocks noGrp="1"/>
          </p:cNvPicPr>
          <p:nvPr>
            <p:ph type="body" idx="1"/>
          </p:nvPr>
        </p:nvPicPr>
        <p:blipFill rotWithShape="1">
          <a:blip r:embed="rId3">
            <a:alphaModFix/>
          </a:blip>
          <a:srcRect/>
          <a:stretch/>
        </p:blipFill>
        <p:spPr>
          <a:xfrm>
            <a:off x="908050" y="2731293"/>
            <a:ext cx="7327900" cy="2019299"/>
          </a:xfrm>
          <a:prstGeom prst="rect">
            <a:avLst/>
          </a:prstGeom>
          <a:noFill/>
          <a:ln>
            <a:noFill/>
          </a:ln>
        </p:spPr>
      </p:pic>
      <p:sp>
        <p:nvSpPr>
          <p:cNvPr id="594" name="Shape 594"/>
          <p:cNvSpPr/>
          <p:nvPr/>
        </p:nvSpPr>
        <p:spPr>
          <a:xfrm>
            <a:off x="1981200" y="1295400"/>
            <a:ext cx="4989096"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5" name="Shape 595"/>
          <p:cNvSpPr txBox="1"/>
          <p:nvPr/>
        </p:nvSpPr>
        <p:spPr>
          <a:xfrm>
            <a:off x="2395502" y="1408332"/>
            <a:ext cx="43862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Arial"/>
                <a:ea typeface="Arial"/>
                <a:cs typeface="Arial"/>
                <a:sym typeface="Arial"/>
              </a:rPr>
              <a:t>Best Practice</a:t>
            </a:r>
            <a:r>
              <a:rPr lang="en-US" sz="1800" dirty="0">
                <a:solidFill>
                  <a:schemeClr val="dk1"/>
                </a:solidFill>
                <a:latin typeface="Arial"/>
                <a:ea typeface="Arial"/>
                <a:cs typeface="Arial"/>
                <a:sym typeface="Arial"/>
              </a:rPr>
              <a:t>: Run containers in interactive mode while developing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images</a:t>
            </a:r>
          </a:p>
        </p:txBody>
      </p:sp>
    </p:spTree>
    <p:extLst>
      <p:ext uri="{BB962C8B-B14F-4D97-AF65-F5344CB8AC3E}">
        <p14:creationId xmlns:p14="http://schemas.microsoft.com/office/powerpoint/2010/main" val="26219940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01" name="Shape 601"/>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-t -</a:t>
            </a:r>
            <a:r>
              <a:rPr lang="en-US" sz="2800" b="0" i="0" u="none" strike="noStrike" cap="none" dirty="0" err="1">
                <a:solidFill>
                  <a:schemeClr val="dk1"/>
                </a:solidFill>
                <a:latin typeface="Calibri"/>
                <a:ea typeface="Calibri"/>
                <a:cs typeface="Calibri"/>
                <a:sym typeface="Calibri"/>
              </a:rPr>
              <a:t>i</a:t>
            </a:r>
            <a:r>
              <a:rPr lang="en-US" sz="2800" b="0" i="0" u="none" strike="noStrike" cap="none" dirty="0">
                <a:solidFill>
                  <a:schemeClr val="dk1"/>
                </a:solidFill>
                <a:latin typeface="Calibri"/>
                <a:ea typeface="Calibri"/>
                <a:cs typeface="Calibri"/>
                <a:sym typeface="Calibri"/>
              </a:rPr>
              <a:t> </a:t>
            </a:r>
            <a:r>
              <a:rPr lang="en-US" sz="2800" b="0" i="0" u="none" strike="noStrike" cap="none" dirty="0" err="1">
                <a:solidFill>
                  <a:schemeClr val="dk1"/>
                </a:solidFill>
                <a:latin typeface="Calibri"/>
                <a:ea typeface="Calibri"/>
                <a:cs typeface="Calibri"/>
                <a:sym typeface="Calibri"/>
              </a:rPr>
              <a:t>ubuntu</a:t>
            </a:r>
            <a:r>
              <a:rPr lang="en-US" sz="2800" b="0" i="0" u="none" strike="noStrike" cap="none" dirty="0">
                <a:solidFill>
                  <a:schemeClr val="dk1"/>
                </a:solidFill>
                <a:latin typeface="Calibri"/>
                <a:ea typeface="Calibri"/>
                <a:cs typeface="Calibri"/>
                <a:sym typeface="Calibri"/>
              </a:rPr>
              <a:t> /bin/bash</a:t>
            </a:r>
          </a:p>
        </p:txBody>
      </p:sp>
      <p:sp>
        <p:nvSpPr>
          <p:cNvPr id="602" name="Shape 602"/>
          <p:cNvSpPr/>
          <p:nvPr/>
        </p:nvSpPr>
        <p:spPr>
          <a:xfrm>
            <a:off x="1185896" y="2017241"/>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3" name="Shape 603"/>
          <p:cNvSpPr txBox="1"/>
          <p:nvPr/>
        </p:nvSpPr>
        <p:spPr>
          <a:xfrm>
            <a:off x="1600200" y="2130174"/>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Create a terminal</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To use</a:t>
            </a:r>
          </a:p>
        </p:txBody>
      </p:sp>
      <p:sp>
        <p:nvSpPr>
          <p:cNvPr id="604" name="Shape 604"/>
          <p:cNvSpPr/>
          <p:nvPr/>
        </p:nvSpPr>
        <p:spPr>
          <a:xfrm>
            <a:off x="2209800" y="3200400"/>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5" name="Shape 605"/>
          <p:cNvSpPr/>
          <p:nvPr/>
        </p:nvSpPr>
        <p:spPr>
          <a:xfrm>
            <a:off x="1752600" y="4833323"/>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6" name="Shape 606"/>
          <p:cNvSpPr/>
          <p:nvPr/>
        </p:nvSpPr>
        <p:spPr>
          <a:xfrm rot="10800000">
            <a:off x="2560603" y="4127401"/>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7" name="Shape 607"/>
          <p:cNvSpPr txBox="1"/>
          <p:nvPr/>
        </p:nvSpPr>
        <p:spPr>
          <a:xfrm>
            <a:off x="2146300" y="4913037"/>
            <a:ext cx="2362200"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Interactive mode</a:t>
            </a:r>
          </a:p>
        </p:txBody>
      </p:sp>
    </p:spTree>
    <p:extLst>
      <p:ext uri="{BB962C8B-B14F-4D97-AF65-F5344CB8AC3E}">
        <p14:creationId xmlns:p14="http://schemas.microsoft.com/office/powerpoint/2010/main" val="33162383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13" name="Shape 613"/>
          <p:cNvSpPr txBox="1">
            <a:spLocks noGrp="1"/>
          </p:cNvSpPr>
          <p:nvPr>
            <p:ph type="body" idx="1"/>
          </p:nvPr>
        </p:nvSpPr>
        <p:spPr>
          <a:xfrm>
            <a:off x="457200" y="2410083"/>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attach </a:t>
            </a:r>
            <a:r>
              <a:rPr lang="en-US" sz="2800" b="0" i="0" u="none" strike="noStrike" cap="none" dirty="0" err="1">
                <a:solidFill>
                  <a:schemeClr val="dk1"/>
                </a:solidFill>
                <a:latin typeface="Calibri"/>
                <a:ea typeface="Calibri"/>
                <a:cs typeface="Calibri"/>
                <a:sym typeface="Calibri"/>
              </a:rPr>
              <a:t>some_container</a:t>
            </a:r>
            <a:r>
              <a:rPr lang="en-US" sz="2800" b="0" i="0" u="none" strike="noStrike" cap="none" dirty="0">
                <a:solidFill>
                  <a:schemeClr val="dk1"/>
                </a:solidFill>
                <a:latin typeface="Calibri"/>
                <a:ea typeface="Calibri"/>
                <a:cs typeface="Calibri"/>
                <a:sym typeface="Calibri"/>
              </a:rPr>
              <a:t> #by Name</a:t>
            </a:r>
          </a:p>
        </p:txBody>
      </p:sp>
      <p:sp>
        <p:nvSpPr>
          <p:cNvPr id="614" name="Shape 614"/>
          <p:cNvSpPr/>
          <p:nvPr/>
        </p:nvSpPr>
        <p:spPr>
          <a:xfrm>
            <a:off x="476837" y="1371600"/>
            <a:ext cx="4018960"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5" name="Shape 615"/>
          <p:cNvSpPr txBox="1"/>
          <p:nvPr/>
        </p:nvSpPr>
        <p:spPr>
          <a:xfrm>
            <a:off x="722089" y="1502316"/>
            <a:ext cx="36975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Attach to a running container and shell instance</a:t>
            </a:r>
          </a:p>
        </p:txBody>
      </p:sp>
      <p:sp>
        <p:nvSpPr>
          <p:cNvPr id="616" name="Shape 616"/>
          <p:cNvSpPr/>
          <p:nvPr/>
        </p:nvSpPr>
        <p:spPr>
          <a:xfrm>
            <a:off x="476839" y="3150400"/>
            <a:ext cx="4018960"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7" name="Shape 617"/>
          <p:cNvSpPr txBox="1"/>
          <p:nvPr/>
        </p:nvSpPr>
        <p:spPr>
          <a:xfrm>
            <a:off x="722089" y="3276600"/>
            <a:ext cx="36213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Attach to a running container by starting a new shell instance</a:t>
            </a:r>
          </a:p>
        </p:txBody>
      </p:sp>
      <p:sp>
        <p:nvSpPr>
          <p:cNvPr id="618" name="Shape 618"/>
          <p:cNvSpPr txBox="1"/>
          <p:nvPr/>
        </p:nvSpPr>
        <p:spPr>
          <a:xfrm>
            <a:off x="457200" y="4267200"/>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dirty="0" err="1">
                <a:solidFill>
                  <a:schemeClr val="dk1"/>
                </a:solidFill>
                <a:latin typeface="Calibri"/>
                <a:ea typeface="Calibri"/>
                <a:cs typeface="Calibri"/>
                <a:sym typeface="Calibri"/>
              </a:rPr>
              <a:t>docker</a:t>
            </a:r>
            <a:r>
              <a:rPr lang="en-US" sz="2800" b="0" i="0" dirty="0">
                <a:solidFill>
                  <a:schemeClr val="dk1"/>
                </a:solidFill>
                <a:latin typeface="Calibri"/>
                <a:ea typeface="Calibri"/>
                <a:cs typeface="Calibri"/>
                <a:sym typeface="Calibri"/>
              </a:rPr>
              <a:t> exec </a:t>
            </a:r>
            <a:r>
              <a:rPr lang="en-US" sz="2800" dirty="0">
                <a:solidFill>
                  <a:schemeClr val="dk1"/>
                </a:solidFill>
                <a:latin typeface="Calibri"/>
                <a:ea typeface="Calibri"/>
                <a:cs typeface="Calibri"/>
                <a:sym typeface="Calibri"/>
              </a:rPr>
              <a:t>-</a:t>
            </a:r>
            <a:r>
              <a:rPr lang="en-US" sz="2800" b="0" i="0" dirty="0">
                <a:solidFill>
                  <a:schemeClr val="dk1"/>
                </a:solidFill>
                <a:latin typeface="Calibri"/>
                <a:ea typeface="Calibri"/>
                <a:cs typeface="Calibri"/>
                <a:sym typeface="Calibri"/>
              </a:rPr>
              <a:t>it </a:t>
            </a:r>
            <a:r>
              <a:rPr lang="en-US" sz="2800" b="0" i="0" dirty="0" err="1">
                <a:solidFill>
                  <a:schemeClr val="dk1"/>
                </a:solidFill>
                <a:latin typeface="Calibri"/>
                <a:ea typeface="Calibri"/>
                <a:cs typeface="Calibri"/>
                <a:sym typeface="Calibri"/>
              </a:rPr>
              <a:t>some</a:t>
            </a:r>
            <a:r>
              <a:rPr lang="en-US" sz="2800" dirty="0" err="1">
                <a:solidFill>
                  <a:schemeClr val="dk1"/>
                </a:solidFill>
                <a:latin typeface="Calibri"/>
                <a:ea typeface="Calibri"/>
                <a:cs typeface="Calibri"/>
                <a:sym typeface="Calibri"/>
              </a:rPr>
              <a:t>_</a:t>
            </a:r>
            <a:r>
              <a:rPr lang="en-US" sz="2800" b="0" i="0" dirty="0" err="1">
                <a:solidFill>
                  <a:schemeClr val="dk1"/>
                </a:solidFill>
                <a:latin typeface="Calibri"/>
                <a:ea typeface="Calibri"/>
                <a:cs typeface="Calibri"/>
                <a:sym typeface="Calibri"/>
              </a:rPr>
              <a:t>container</a:t>
            </a:r>
            <a:r>
              <a:rPr lang="en-US" sz="2800" b="0" i="0" dirty="0">
                <a:solidFill>
                  <a:schemeClr val="dk1"/>
                </a:solidFill>
                <a:latin typeface="Calibri"/>
                <a:ea typeface="Calibri"/>
                <a:cs typeface="Calibri"/>
                <a:sym typeface="Calibri"/>
              </a:rPr>
              <a:t> /bin/bash #by Name</a:t>
            </a:r>
          </a:p>
        </p:txBody>
      </p:sp>
    </p:spTree>
    <p:extLst>
      <p:ext uri="{BB962C8B-B14F-4D97-AF65-F5344CB8AC3E}">
        <p14:creationId xmlns:p14="http://schemas.microsoft.com/office/powerpoint/2010/main" val="33839604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24" name="Shape 624"/>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-it alpine /bin/</a:t>
            </a:r>
            <a:r>
              <a:rPr lang="en-US" sz="2800" b="0" i="0" u="none" strike="noStrike" cap="none" dirty="0" err="1">
                <a:solidFill>
                  <a:schemeClr val="dk1"/>
                </a:solidFill>
                <a:latin typeface="Calibri"/>
                <a:ea typeface="Calibri"/>
                <a:cs typeface="Calibri"/>
                <a:sym typeface="Calibri"/>
              </a:rPr>
              <a:t>sh</a:t>
            </a:r>
            <a:endParaRPr lang="en-US" sz="2800" b="0" i="0" u="none" strike="noStrike" cap="none" dirty="0">
              <a:solidFill>
                <a:schemeClr val="dk1"/>
              </a:solidFill>
              <a:latin typeface="Calibri"/>
              <a:ea typeface="Calibri"/>
              <a:cs typeface="Calibri"/>
              <a:sym typeface="Calibri"/>
            </a:endParaRPr>
          </a:p>
        </p:txBody>
      </p:sp>
      <p:sp>
        <p:nvSpPr>
          <p:cNvPr id="625" name="Shape 625"/>
          <p:cNvSpPr/>
          <p:nvPr/>
        </p:nvSpPr>
        <p:spPr>
          <a:xfrm>
            <a:off x="491764" y="2438400"/>
            <a:ext cx="5748302"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6" name="Shape 626"/>
          <p:cNvSpPr txBox="1"/>
          <p:nvPr/>
        </p:nvSpPr>
        <p:spPr>
          <a:xfrm>
            <a:off x="906069" y="2551332"/>
            <a:ext cx="525779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Quick Tip: </a:t>
            </a:r>
            <a:r>
              <a:rPr lang="en-US" sz="1800">
                <a:solidFill>
                  <a:schemeClr val="dk1"/>
                </a:solidFill>
                <a:latin typeface="Arial"/>
                <a:ea typeface="Arial"/>
                <a:cs typeface="Arial"/>
                <a:sym typeface="Arial"/>
              </a:rPr>
              <a:t>Be aware that alpine and other distros may have a different entry point (sh vs bash)</a:t>
            </a:r>
          </a:p>
        </p:txBody>
      </p:sp>
    </p:spTree>
    <p:extLst>
      <p:ext uri="{BB962C8B-B14F-4D97-AF65-F5344CB8AC3E}">
        <p14:creationId xmlns:p14="http://schemas.microsoft.com/office/powerpoint/2010/main" val="32831854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Introduction to Docker</a:t>
            </a:r>
          </a:p>
        </p:txBody>
      </p:sp>
      <p:cxnSp>
        <p:nvCxnSpPr>
          <p:cNvPr id="162" name="Shape 162"/>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163" name="Shape 163"/>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1: </a:t>
            </a:r>
            <a:r>
              <a:rPr lang="en-US" sz="2800" b="0" i="0" dirty="0">
                <a:solidFill>
                  <a:srgbClr val="A5A5A5"/>
                </a:solidFill>
                <a:latin typeface="Calibri"/>
                <a:ea typeface="Calibri"/>
                <a:cs typeface="Calibri"/>
                <a:sym typeface="Calibri"/>
              </a:rPr>
              <a:t>DevOps Docker</a:t>
            </a:r>
          </a:p>
        </p:txBody>
      </p:sp>
      <p:pic>
        <p:nvPicPr>
          <p:cNvPr id="164" name="Shape 164"/>
          <p:cNvPicPr preferRelativeResize="0"/>
          <p:nvPr/>
        </p:nvPicPr>
        <p:blipFill rotWithShape="1">
          <a:blip r:embed="rId3">
            <a:alphaModFix/>
          </a:blip>
          <a:srcRect/>
          <a:stretch/>
        </p:blipFill>
        <p:spPr>
          <a:xfrm>
            <a:off x="2514600" y="2971800"/>
            <a:ext cx="4114800" cy="2886501"/>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See all containers</a:t>
            </a:r>
          </a:p>
        </p:txBody>
      </p:sp>
      <p:sp>
        <p:nvSpPr>
          <p:cNvPr id="632" name="Shape 632"/>
          <p:cNvSpPr txBox="1">
            <a:spLocks noGrp="1"/>
          </p:cNvSpPr>
          <p:nvPr>
            <p:ph type="body" idx="1"/>
          </p:nvPr>
        </p:nvSpPr>
        <p:spPr>
          <a:xfrm>
            <a:off x="381000" y="1173175"/>
            <a:ext cx="8410500" cy="655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dirty="0"/>
              <a:t>$ </a:t>
            </a:r>
            <a:r>
              <a:rPr lang="en-US" sz="3200" b="0" i="0" u="none" strike="noStrike" cap="none" dirty="0" err="1">
                <a:solidFill>
                  <a:schemeClr val="dk1"/>
                </a:solidFill>
                <a:latin typeface="Calibri"/>
                <a:ea typeface="Calibri"/>
                <a:cs typeface="Calibri"/>
                <a:sym typeface="Calibri"/>
              </a:rPr>
              <a:t>docker</a:t>
            </a:r>
            <a:r>
              <a:rPr lang="en-US" sz="3200" b="0" i="0" u="none" strike="noStrike" cap="none" dirty="0">
                <a:solidFill>
                  <a:schemeClr val="dk1"/>
                </a:solidFill>
                <a:latin typeface="Calibri"/>
                <a:ea typeface="Calibri"/>
                <a:cs typeface="Calibri"/>
                <a:sym typeface="Calibri"/>
              </a:rPr>
              <a:t> </a:t>
            </a:r>
            <a:r>
              <a:rPr lang="en-US" dirty="0"/>
              <a:t>container ls  #</a:t>
            </a:r>
            <a:r>
              <a:rPr lang="en-US" sz="3200" b="0" i="0" u="none" strike="noStrike" cap="none" dirty="0">
                <a:solidFill>
                  <a:schemeClr val="dk1"/>
                </a:solidFill>
                <a:latin typeface="Calibri"/>
                <a:ea typeface="Calibri"/>
                <a:cs typeface="Calibri"/>
                <a:sym typeface="Calibri"/>
              </a:rPr>
              <a:t>show running containers</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
        <p:nvSpPr>
          <p:cNvPr id="633" name="Shape 633"/>
          <p:cNvSpPr txBox="1"/>
          <p:nvPr/>
        </p:nvSpPr>
        <p:spPr>
          <a:xfrm>
            <a:off x="381000" y="3064925"/>
            <a:ext cx="8305800" cy="655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dirty="0">
                <a:solidFill>
                  <a:schemeClr val="dk1"/>
                </a:solidFill>
                <a:latin typeface="Calibri"/>
                <a:ea typeface="Calibri"/>
                <a:cs typeface="Calibri"/>
                <a:sym typeface="Calibri"/>
              </a:rPr>
              <a:t>$ </a:t>
            </a:r>
            <a:r>
              <a:rPr lang="en-US" sz="3200" b="0" i="0" dirty="0" err="1">
                <a:solidFill>
                  <a:schemeClr val="dk1"/>
                </a:solidFill>
                <a:latin typeface="Calibri"/>
                <a:ea typeface="Calibri"/>
                <a:cs typeface="Calibri"/>
                <a:sym typeface="Calibri"/>
              </a:rPr>
              <a:t>docker</a:t>
            </a:r>
            <a:r>
              <a:rPr lang="en-US" sz="3200" b="0" i="0" dirty="0">
                <a:solidFill>
                  <a:schemeClr val="dk1"/>
                </a:solidFill>
                <a:latin typeface="Calibri"/>
                <a:ea typeface="Calibri"/>
                <a:cs typeface="Calibri"/>
                <a:sym typeface="Calibri"/>
              </a:rPr>
              <a:t> </a:t>
            </a:r>
            <a:r>
              <a:rPr lang="en-US" sz="3200" dirty="0">
                <a:solidFill>
                  <a:schemeClr val="dk1"/>
                </a:solidFill>
                <a:latin typeface="Calibri"/>
                <a:ea typeface="Calibri"/>
                <a:cs typeface="Calibri"/>
                <a:sym typeface="Calibri"/>
              </a:rPr>
              <a:t>container </a:t>
            </a:r>
            <a:r>
              <a:rPr lang="en-US" sz="3200" dirty="0" err="1">
                <a:solidFill>
                  <a:schemeClr val="dk1"/>
                </a:solidFill>
                <a:latin typeface="Calibri"/>
                <a:ea typeface="Calibri"/>
                <a:cs typeface="Calibri"/>
                <a:sym typeface="Calibri"/>
              </a:rPr>
              <a:t>ls</a:t>
            </a:r>
            <a:r>
              <a:rPr lang="en-US" sz="3200" b="0" i="0" dirty="0">
                <a:solidFill>
                  <a:schemeClr val="dk1"/>
                </a:solidFill>
                <a:latin typeface="Calibri"/>
                <a:ea typeface="Calibri"/>
                <a:cs typeface="Calibri"/>
                <a:sym typeface="Calibri"/>
              </a:rPr>
              <a:t> -a  </a:t>
            </a:r>
            <a:r>
              <a:rPr lang="en-US" sz="3200" dirty="0">
                <a:solidFill>
                  <a:schemeClr val="dk1"/>
                </a:solidFill>
                <a:latin typeface="Calibri"/>
                <a:ea typeface="Calibri"/>
                <a:cs typeface="Calibri"/>
                <a:sym typeface="Calibri"/>
              </a:rPr>
              <a:t>#</a:t>
            </a:r>
            <a:r>
              <a:rPr lang="en-US" sz="3200" b="0" i="0" dirty="0">
                <a:solidFill>
                  <a:schemeClr val="dk1"/>
                </a:solidFill>
                <a:latin typeface="Calibri"/>
                <a:ea typeface="Calibri"/>
                <a:cs typeface="Calibri"/>
                <a:sym typeface="Calibri"/>
              </a:rPr>
              <a:t>show all containers (including running, stopped, exited, etc.)</a:t>
            </a:r>
          </a:p>
          <a:p>
            <a:pPr marL="342900" marR="0" lvl="0" indent="-342900" algn="l" rtl="0">
              <a:spcBef>
                <a:spcPts val="640"/>
              </a:spcBef>
              <a:spcAft>
                <a:spcPts val="0"/>
              </a:spcAft>
              <a:buClr>
                <a:schemeClr val="dk1"/>
              </a:buClr>
              <a:buFont typeface="Calibri"/>
              <a:buNone/>
            </a:pPr>
            <a:endParaRPr sz="3200" b="0" i="0" dirty="0">
              <a:solidFill>
                <a:schemeClr val="dk1"/>
              </a:solidFill>
              <a:latin typeface="Calibri"/>
              <a:ea typeface="Calibri"/>
              <a:cs typeface="Calibri"/>
              <a:sym typeface="Calibri"/>
            </a:endParaRPr>
          </a:p>
        </p:txBody>
      </p:sp>
      <p:pic>
        <p:nvPicPr>
          <p:cNvPr id="634" name="Shape 634"/>
          <p:cNvPicPr preferRelativeResize="0"/>
          <p:nvPr/>
        </p:nvPicPr>
        <p:blipFill>
          <a:blip r:embed="rId3">
            <a:alphaModFix/>
          </a:blip>
          <a:stretch>
            <a:fillRect/>
          </a:stretch>
        </p:blipFill>
        <p:spPr>
          <a:xfrm>
            <a:off x="381000" y="1739369"/>
            <a:ext cx="8410575" cy="981075"/>
          </a:xfrm>
          <a:prstGeom prst="rect">
            <a:avLst/>
          </a:prstGeom>
          <a:noFill/>
          <a:ln>
            <a:noFill/>
          </a:ln>
        </p:spPr>
      </p:pic>
      <p:pic>
        <p:nvPicPr>
          <p:cNvPr id="635" name="Shape 635"/>
          <p:cNvPicPr preferRelativeResize="0"/>
          <p:nvPr/>
        </p:nvPicPr>
        <p:blipFill>
          <a:blip r:embed="rId4">
            <a:alphaModFix/>
          </a:blip>
          <a:stretch>
            <a:fillRect/>
          </a:stretch>
        </p:blipFill>
        <p:spPr>
          <a:xfrm>
            <a:off x="304800" y="4177625"/>
            <a:ext cx="8420100" cy="1933575"/>
          </a:xfrm>
          <a:prstGeom prst="rect">
            <a:avLst/>
          </a:prstGeom>
          <a:noFill/>
          <a:ln>
            <a:noFill/>
          </a:ln>
        </p:spPr>
      </p:pic>
    </p:spTree>
    <p:extLst>
      <p:ext uri="{BB962C8B-B14F-4D97-AF65-F5344CB8AC3E}">
        <p14:creationId xmlns:p14="http://schemas.microsoft.com/office/powerpoint/2010/main" val="14952841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container </a:t>
            </a:r>
            <a:r>
              <a:rPr lang="en-US" dirty="0"/>
              <a:t>s</a:t>
            </a:r>
            <a:r>
              <a:rPr lang="en-US" sz="3600" b="1" i="0" u="none" strike="noStrike" cap="none" dirty="0">
                <a:solidFill>
                  <a:schemeClr val="dk1"/>
                </a:solidFill>
                <a:latin typeface="Calibri"/>
                <a:ea typeface="Calibri"/>
                <a:cs typeface="Calibri"/>
                <a:sym typeface="Calibri"/>
              </a:rPr>
              <a:t>tats</a:t>
            </a:r>
          </a:p>
        </p:txBody>
      </p:sp>
      <p:sp>
        <p:nvSpPr>
          <p:cNvPr id="479" name="Shape 479"/>
          <p:cNvSpPr txBox="1"/>
          <p:nvPr/>
        </p:nvSpPr>
        <p:spPr>
          <a:xfrm>
            <a:off x="16496" y="3352800"/>
            <a:ext cx="9127502" cy="923329"/>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800" dirty="0">
                <a:solidFill>
                  <a:schemeClr val="dk1"/>
                </a:solidFill>
                <a:latin typeface="Arial"/>
                <a:ea typeface="Arial"/>
                <a:cs typeface="Arial"/>
                <a:sym typeface="Arial"/>
              </a:rPr>
              <a:t>Provides the CPU, memory, network, and other monitoring KPI’s of a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container. </a:t>
            </a:r>
          </a:p>
          <a:p>
            <a:pPr marL="285750" marR="0" lvl="0" indent="-285750" algn="l" rtl="0">
              <a:spcBef>
                <a:spcPts val="0"/>
              </a:spcBef>
              <a:spcAft>
                <a:spcPts val="0"/>
              </a:spcAft>
              <a:buClr>
                <a:schemeClr val="dk1"/>
              </a:buClr>
              <a:buSzPct val="100000"/>
              <a:buFont typeface="Arial"/>
              <a:buChar char="•"/>
            </a:pPr>
            <a:r>
              <a:rPr lang="en-US" sz="1800" dirty="0">
                <a:solidFill>
                  <a:schemeClr val="dk1"/>
                </a:solidFill>
                <a:latin typeface="Arial"/>
                <a:ea typeface="Arial"/>
                <a:cs typeface="Arial"/>
                <a:sym typeface="Arial"/>
              </a:rPr>
              <a:t>Multiple containers can be profiled as well</a:t>
            </a:r>
          </a:p>
          <a:p>
            <a:pPr marL="285750" marR="0" lvl="0" indent="-285750" algn="l" rtl="0">
              <a:spcBef>
                <a:spcPts val="0"/>
              </a:spcBef>
              <a:spcAft>
                <a:spcPts val="0"/>
              </a:spcAft>
              <a:buClr>
                <a:schemeClr val="dk1"/>
              </a:buClr>
              <a:buSzPct val="100000"/>
              <a:buFont typeface="Arial"/>
              <a:buChar char="•"/>
            </a:pPr>
            <a:r>
              <a:rPr lang="en-US" sz="1800" dirty="0">
                <a:solidFill>
                  <a:schemeClr val="dk1"/>
                </a:solidFill>
              </a:rPr>
              <a:t>All containers can be profiled by leaving out the container id(s)</a:t>
            </a:r>
          </a:p>
        </p:txBody>
      </p:sp>
      <p:pic>
        <p:nvPicPr>
          <p:cNvPr id="480" name="Shape 480"/>
          <p:cNvPicPr preferRelativeResize="0"/>
          <p:nvPr/>
        </p:nvPicPr>
        <p:blipFill>
          <a:blip r:embed="rId3">
            <a:alphaModFix/>
          </a:blip>
          <a:stretch>
            <a:fillRect/>
          </a:stretch>
        </p:blipFill>
        <p:spPr>
          <a:xfrm>
            <a:off x="76200" y="2218729"/>
            <a:ext cx="8839199" cy="1090258"/>
          </a:xfrm>
          <a:prstGeom prst="rect">
            <a:avLst/>
          </a:prstGeom>
          <a:noFill/>
          <a:ln>
            <a:noFill/>
          </a:ln>
        </p:spPr>
      </p:pic>
      <p:pic>
        <p:nvPicPr>
          <p:cNvPr id="481" name="Shape 481"/>
          <p:cNvPicPr preferRelativeResize="0"/>
          <p:nvPr/>
        </p:nvPicPr>
        <p:blipFill>
          <a:blip r:embed="rId4">
            <a:alphaModFix/>
          </a:blip>
          <a:stretch>
            <a:fillRect/>
          </a:stretch>
        </p:blipFill>
        <p:spPr>
          <a:xfrm>
            <a:off x="76200" y="1075729"/>
            <a:ext cx="8839200" cy="1047341"/>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Removing </a:t>
            </a:r>
            <a:r>
              <a:rPr lang="en-US" sz="3600" b="1" i="0" u="none" strike="noStrike" cap="none" dirty="0">
                <a:solidFill>
                  <a:schemeClr val="dk1"/>
                </a:solidFill>
                <a:latin typeface="Calibri"/>
                <a:ea typeface="Calibri"/>
                <a:cs typeface="Calibri"/>
                <a:sym typeface="Calibri"/>
              </a:rPr>
              <a:t>Docker </a:t>
            </a:r>
            <a:r>
              <a:rPr lang="en-US" dirty="0"/>
              <a:t>Containers &amp; I</a:t>
            </a:r>
            <a:r>
              <a:rPr lang="en-US" sz="3600" b="1" i="0" u="none" strike="noStrike" cap="none" dirty="0">
                <a:solidFill>
                  <a:schemeClr val="dk1"/>
                </a:solidFill>
                <a:latin typeface="Calibri"/>
                <a:ea typeface="Calibri"/>
                <a:cs typeface="Calibri"/>
                <a:sym typeface="Calibri"/>
              </a:rPr>
              <a:t>mages</a:t>
            </a:r>
          </a:p>
        </p:txBody>
      </p:sp>
      <p:sp>
        <p:nvSpPr>
          <p:cNvPr id="494" name="Shape 494"/>
          <p:cNvSpPr txBox="1">
            <a:spLocks noGrp="1"/>
          </p:cNvSpPr>
          <p:nvPr>
            <p:ph type="body" idx="1"/>
          </p:nvPr>
        </p:nvSpPr>
        <p:spPr>
          <a:xfrm>
            <a:off x="457200" y="1477975"/>
            <a:ext cx="4811400" cy="452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#!/bin/bash</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stopped containers</a:t>
            </a:r>
            <a:r>
              <a:rPr lang="en-US" sz="2000" b="0" i="0" u="none" strike="noStrike" cap="none" dirty="0">
                <a:solidFill>
                  <a:schemeClr val="dk1"/>
                </a:solidFill>
                <a:latin typeface="Calibri"/>
                <a:ea typeface="Calibri"/>
                <a:cs typeface="Calibri"/>
                <a:sym typeface="Calibri"/>
              </a:rPr>
              <a:t> </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container prune [-f]</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unused images</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image prune [-f] [-a]</a:t>
            </a:r>
          </a:p>
          <a:p>
            <a:pPr marL="0" marR="0" lvl="0" indent="0" algn="l" rtl="0">
              <a:spcBef>
                <a:spcPts val="400"/>
              </a:spcBef>
              <a:spcAft>
                <a:spcPts val="0"/>
              </a:spcAft>
              <a:buClr>
                <a:schemeClr val="dk1"/>
              </a:buClr>
              <a:buSzPct val="25000"/>
              <a:buFont typeface="Calibri"/>
              <a:buNone/>
            </a:pPr>
            <a:endParaRPr sz="2000" dirty="0"/>
          </a:p>
          <a:p>
            <a:pPr marL="0" marR="0" lvl="0" indent="0" algn="l" rtl="0">
              <a:spcBef>
                <a:spcPts val="400"/>
              </a:spcBef>
              <a:spcAft>
                <a:spcPts val="0"/>
              </a:spcAft>
              <a:buClr>
                <a:schemeClr val="dk1"/>
              </a:buClr>
              <a:buSzPct val="25000"/>
              <a:buFont typeface="Calibri"/>
              <a:buNone/>
            </a:pPr>
            <a:r>
              <a:rPr lang="en-US" sz="2000" dirty="0"/>
              <a:t>-f option skips confirmation.</a:t>
            </a:r>
          </a:p>
          <a:p>
            <a:pPr marL="0" marR="0" lvl="0" indent="0" algn="l" rtl="0">
              <a:spcBef>
                <a:spcPts val="400"/>
              </a:spcBef>
              <a:spcAft>
                <a:spcPts val="0"/>
              </a:spcAft>
              <a:buClr>
                <a:schemeClr val="dk1"/>
              </a:buClr>
              <a:buSzPct val="25000"/>
              <a:buFont typeface="Calibri"/>
              <a:buNone/>
            </a:pPr>
            <a:r>
              <a:rPr lang="en-US" sz="2000" dirty="0"/>
              <a:t>-a option (for images) removes ALL unused images, not just those that were left behind when a container was removed (dangling).</a:t>
            </a:r>
          </a:p>
          <a:p>
            <a:pPr marL="0" marR="0" lvl="0" indent="0" algn="l" rtl="0">
              <a:spcBef>
                <a:spcPts val="400"/>
              </a:spcBef>
              <a:spcAft>
                <a:spcPts val="0"/>
              </a:spcAft>
              <a:buClr>
                <a:schemeClr val="dk1"/>
              </a:buClr>
              <a:buSzPct val="25000"/>
              <a:buFont typeface="Calibri"/>
              <a:buNone/>
            </a:pPr>
            <a:endParaRPr sz="2000" b="1" dirty="0"/>
          </a:p>
        </p:txBody>
      </p:sp>
      <p:grpSp>
        <p:nvGrpSpPr>
          <p:cNvPr id="495" name="Shape 495"/>
          <p:cNvGrpSpPr/>
          <p:nvPr/>
        </p:nvGrpSpPr>
        <p:grpSpPr>
          <a:xfrm>
            <a:off x="5334000" y="1524000"/>
            <a:ext cx="3429000" cy="1194087"/>
            <a:chOff x="5257800" y="1828800"/>
            <a:chExt cx="3429000" cy="1194087"/>
          </a:xfrm>
        </p:grpSpPr>
        <p:sp>
          <p:nvSpPr>
            <p:cNvPr id="496" name="Shape 496"/>
            <p:cNvSpPr/>
            <p:nvPr/>
          </p:nvSpPr>
          <p:spPr>
            <a:xfrm>
              <a:off x="5257800" y="1828800"/>
              <a:ext cx="3429000"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7" name="Shape 497"/>
            <p:cNvSpPr txBox="1"/>
            <p:nvPr/>
          </p:nvSpPr>
          <p:spPr>
            <a:xfrm>
              <a:off x="5672101" y="19417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Prevent image inflation and regularly clean up images</a:t>
              </a: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3000" dirty="0">
                <a:solidFill>
                  <a:srgbClr val="E36C09"/>
                </a:solidFill>
              </a:rPr>
              <a:t>Docker </a:t>
            </a:r>
            <a:r>
              <a:rPr lang="en-US" sz="3000" dirty="0" smtClean="0">
                <a:solidFill>
                  <a:srgbClr val="E36C09"/>
                </a:solidFill>
              </a:rPr>
              <a:t>Working with Images and Containers</a:t>
            </a:r>
            <a:endParaRPr lang="en-US" sz="3000" dirty="0">
              <a:solidFill>
                <a:srgbClr val="E36C09"/>
              </a:solidFill>
            </a:endParaRPr>
          </a:p>
          <a:p>
            <a:pPr lvl="0" algn="l" rtl="0">
              <a:spcBef>
                <a:spcPts val="0"/>
              </a:spcBef>
              <a:buNone/>
            </a:pPr>
            <a:endParaRPr sz="4000" dirty="0">
              <a:solidFill>
                <a:srgbClr val="E36C09"/>
              </a:solidFill>
            </a:endParaRPr>
          </a:p>
        </p:txBody>
      </p:sp>
      <p:grpSp>
        <p:nvGrpSpPr>
          <p:cNvPr id="397" name="Shape 397"/>
          <p:cNvGrpSpPr/>
          <p:nvPr/>
        </p:nvGrpSpPr>
        <p:grpSpPr>
          <a:xfrm>
            <a:off x="152399" y="762000"/>
            <a:ext cx="5062275"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2.1</a:t>
              </a:r>
              <a:endParaRPr lang="en-US" sz="2800" b="1" dirty="0">
                <a:solidFill>
                  <a:srgbClr val="7F7F7F"/>
                </a:solidFill>
                <a:latin typeface="Calibri"/>
                <a:ea typeface="Calibri"/>
                <a:cs typeface="Calibri"/>
                <a:sym typeface="Calibri"/>
              </a:endParaRP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41487" y="1828346"/>
            <a:ext cx="8229600" cy="2018118"/>
          </a:xfrm>
          <a:prstGeom prst="rect">
            <a:avLst/>
          </a:prstGeom>
        </p:spPr>
        <p:txBody>
          <a:bodyPr lIns="91425" tIns="91425" rIns="91425" bIns="91425" anchor="t" anchorCtr="0">
            <a:noAutofit/>
          </a:bodyPr>
          <a:lstStyle/>
          <a:p>
            <a:pPr marL="0" lvl="0" indent="0" rtl="0">
              <a:spcBef>
                <a:spcPts val="0"/>
              </a:spcBef>
              <a:buNone/>
            </a:pPr>
            <a:r>
              <a:rPr lang="en-US" sz="1800" dirty="0" smtClean="0"/>
              <a:t>Practice Docker image and container commands </a:t>
            </a:r>
            <a:endParaRPr sz="1800" dirty="0"/>
          </a:p>
          <a:p>
            <a:pPr lvl="1" indent="-342900">
              <a:spcBef>
                <a:spcPts val="0"/>
              </a:spcBef>
              <a:buSzPct val="25000"/>
            </a:pPr>
            <a:endParaRPr lang="en-US" sz="1800" dirty="0" smtClean="0">
              <a:hlinkClick r:id="rId4"/>
            </a:endParaRPr>
          </a:p>
          <a:p>
            <a:pPr lvl="1" indent="-342900">
              <a:spcBef>
                <a:spcPts val="0"/>
              </a:spcBef>
              <a:buSzPct val="25000"/>
            </a:pPr>
            <a:endParaRPr lang="en-US" sz="1800" dirty="0">
              <a:hlinkClick r:id="rId4"/>
            </a:endParaRPr>
          </a:p>
          <a:p>
            <a:pPr lvl="1" indent="-342900">
              <a:spcBef>
                <a:spcPts val="0"/>
              </a:spcBef>
              <a:buSzPct val="25000"/>
            </a:pPr>
            <a:r>
              <a:rPr lang="en-US" sz="1800" dirty="0" smtClean="0">
                <a:hlinkClick r:id="rId4"/>
              </a:rPr>
              <a:t>https</a:t>
            </a:r>
            <a:r>
              <a:rPr lang="en-US" sz="1800" dirty="0">
                <a:hlinkClick r:id="rId4"/>
              </a:rPr>
              <a:t>://github.com/shekhar2010us/microservices_monolithic_docker/blob/master/</a:t>
            </a:r>
            <a:r>
              <a:rPr lang="en-US" sz="1800" dirty="0" smtClean="0">
                <a:hlinkClick r:id="rId4"/>
              </a:rPr>
              <a:t>docker_image_container.md</a:t>
            </a:r>
            <a:endParaRPr lang="en-US" sz="1800" dirty="0" smtClean="0"/>
          </a:p>
          <a:p>
            <a:pPr lvl="1" indent="-342900">
              <a:spcBef>
                <a:spcPts val="0"/>
              </a:spcBef>
              <a:buSzPct val="25000"/>
            </a:pPr>
            <a:endParaRPr lang="en-US" sz="1800" dirty="0"/>
          </a:p>
          <a:p>
            <a:pPr lvl="1" indent="-342900">
              <a:spcBef>
                <a:spcPts val="0"/>
              </a:spcBef>
              <a:buSzPct val="25000"/>
              <a:buFont typeface="Wingdings" charset="2"/>
              <a:buChar char="u"/>
            </a:pPr>
            <a:endParaRPr lang="en-US" sz="1800" dirty="0" smtClean="0"/>
          </a:p>
          <a:p>
            <a:pPr marL="0" lvl="0" indent="0" rtl="0">
              <a:spcBef>
                <a:spcPts val="0"/>
              </a:spcBef>
              <a:buClr>
                <a:schemeClr val="dk1"/>
              </a:buClr>
              <a:buSzPct val="25000"/>
              <a:buFont typeface="Arial"/>
              <a:buNone/>
            </a:pPr>
            <a:endParaRPr lang="en-US" sz="1800" dirty="0" smtClean="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200" b="1" dirty="0" smtClean="0">
                  <a:solidFill>
                    <a:srgbClr val="7F7F7F"/>
                  </a:solidFill>
                  <a:latin typeface="Calibri"/>
                  <a:ea typeface="Calibri"/>
                  <a:cs typeface="Calibri"/>
                  <a:sym typeface="Calibri"/>
                </a:rPr>
                <a:t>45 minutes </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2" name="TextBox 1"/>
          <p:cNvSpPr txBox="1"/>
          <p:nvPr/>
        </p:nvSpPr>
        <p:spPr>
          <a:xfrm>
            <a:off x="928138" y="5018719"/>
            <a:ext cx="1172554" cy="738664"/>
          </a:xfrm>
          <a:prstGeom prst="rect">
            <a:avLst/>
          </a:prstGeom>
          <a:noFill/>
        </p:spPr>
        <p:txBody>
          <a:bodyPr wrap="none" rtlCol="0">
            <a:spAutoFit/>
          </a:bodyPr>
          <a:lstStyle/>
          <a:p>
            <a:r>
              <a:rPr lang="en-US" b="1" dirty="0" smtClean="0"/>
              <a:t>** Day 1:</a:t>
            </a:r>
          </a:p>
          <a:p>
            <a:r>
              <a:rPr lang="en-US" dirty="0" smtClean="0"/>
              <a:t>Exercise 2.1</a:t>
            </a:r>
          </a:p>
          <a:p>
            <a:r>
              <a:rPr lang="en-US" dirty="0" smtClean="0"/>
              <a:t>4 </a:t>
            </a:r>
            <a:r>
              <a:rPr lang="mr-IN" dirty="0" smtClean="0"/>
              <a:t>–</a:t>
            </a:r>
            <a:r>
              <a:rPr lang="en-US" dirty="0" smtClean="0"/>
              <a:t> 5 pm ET</a:t>
            </a:r>
            <a:endParaRPr lang="en-US" dirty="0"/>
          </a:p>
        </p:txBody>
      </p:sp>
    </p:spTree>
    <p:extLst>
      <p:ext uri="{BB962C8B-B14F-4D97-AF65-F5344CB8AC3E}">
        <p14:creationId xmlns:p14="http://schemas.microsoft.com/office/powerpoint/2010/main" val="35870925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Files</a:t>
            </a:r>
          </a:p>
        </p:txBody>
      </p:sp>
      <p:cxnSp>
        <p:nvCxnSpPr>
          <p:cNvPr id="503" name="Shape 503"/>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504" name="Shape 504"/>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3: </a:t>
            </a:r>
            <a:r>
              <a:rPr lang="en-US" sz="2800" b="0" i="0" dirty="0">
                <a:solidFill>
                  <a:srgbClr val="A5A5A5"/>
                </a:solidFill>
                <a:latin typeface="Calibri"/>
                <a:ea typeface="Calibri"/>
                <a:cs typeface="Calibri"/>
                <a:sym typeface="Calibri"/>
              </a:rPr>
              <a:t>DevOps Docker</a:t>
            </a:r>
          </a:p>
        </p:txBody>
      </p:sp>
      <p:pic>
        <p:nvPicPr>
          <p:cNvPr id="505" name="Shape 505"/>
          <p:cNvPicPr preferRelativeResize="0"/>
          <p:nvPr/>
        </p:nvPicPr>
        <p:blipFill rotWithShape="1">
          <a:blip r:embed="rId3">
            <a:alphaModFix/>
          </a:blip>
          <a:srcRect/>
          <a:stretch/>
        </p:blipFill>
        <p:spPr>
          <a:xfrm>
            <a:off x="2971800" y="3200400"/>
            <a:ext cx="3200399" cy="3150107"/>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11" name="Shape 511"/>
          <p:cNvSpPr txBox="1">
            <a:spLocks noGrp="1"/>
          </p:cNvSpPr>
          <p:nvPr>
            <p:ph type="body" idx="1"/>
          </p:nvPr>
        </p:nvSpPr>
        <p:spPr>
          <a:xfrm>
            <a:off x="457200" y="3581398"/>
            <a:ext cx="7619999" cy="2422525"/>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Docker images are built, layer by layer, from a base image</a:t>
            </a:r>
          </a:p>
          <a:p>
            <a:pPr marL="342900" marR="0" lvl="0" indent="-342900" algn="l" rtl="0">
              <a:spcBef>
                <a:spcPts val="40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Images are composed of layers, each with a simple command such as</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Run a </a:t>
            </a:r>
            <a:r>
              <a:rPr lang="en-US" sz="1400" dirty="0"/>
              <a:t>shell</a:t>
            </a:r>
            <a:r>
              <a:rPr lang="en-US" sz="1400" b="0" i="0" u="none" strike="noStrike" cap="none" dirty="0">
                <a:solidFill>
                  <a:schemeClr val="dk1"/>
                </a:solidFill>
                <a:latin typeface="Calibri"/>
                <a:ea typeface="Calibri"/>
                <a:cs typeface="Calibri"/>
                <a:sym typeface="Calibri"/>
              </a:rPr>
              <a:t> command</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Add a file or directory</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Create an environment variable</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Modify permissions</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Execute process or script</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p:txBody>
      </p:sp>
      <p:pic>
        <p:nvPicPr>
          <p:cNvPr id="512" name="Shape 512"/>
          <p:cNvPicPr preferRelativeResize="0"/>
          <p:nvPr/>
        </p:nvPicPr>
        <p:blipFill rotWithShape="1">
          <a:blip r:embed="rId3">
            <a:alphaModFix/>
          </a:blip>
          <a:srcRect/>
          <a:stretch/>
        </p:blipFill>
        <p:spPr>
          <a:xfrm>
            <a:off x="457200" y="1623891"/>
            <a:ext cx="1562099" cy="915888"/>
          </a:xfrm>
          <a:prstGeom prst="rect">
            <a:avLst/>
          </a:prstGeom>
          <a:noFill/>
          <a:ln>
            <a:noFill/>
          </a:ln>
        </p:spPr>
      </p:pic>
      <p:pic>
        <p:nvPicPr>
          <p:cNvPr id="513" name="Shape 513"/>
          <p:cNvPicPr preferRelativeResize="0"/>
          <p:nvPr/>
        </p:nvPicPr>
        <p:blipFill rotWithShape="1">
          <a:blip r:embed="rId4">
            <a:alphaModFix/>
          </a:blip>
          <a:srcRect/>
          <a:stretch/>
        </p:blipFill>
        <p:spPr>
          <a:xfrm>
            <a:off x="2590800" y="1281259"/>
            <a:ext cx="6244801" cy="1981200"/>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p:nvPr/>
        </p:nvSpPr>
        <p:spPr>
          <a:xfrm>
            <a:off x="2710206" y="1106593"/>
            <a:ext cx="2971799" cy="892161"/>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lvl="0">
              <a:buClr>
                <a:schemeClr val="dk1"/>
              </a:buClr>
              <a:buSzPct val="25000"/>
            </a:pPr>
            <a:r>
              <a:rPr lang="en-US" sz="1800">
                <a:solidFill>
                  <a:schemeClr val="dk1"/>
                </a:solidFill>
                <a:latin typeface="Calibri"/>
                <a:ea typeface="Calibri"/>
                <a:cs typeface="Calibri"/>
                <a:sym typeface="Calibri"/>
              </a:rPr>
              <a:t>#Comment</a:t>
            </a:r>
          </a:p>
          <a:p>
            <a:pPr lvl="0">
              <a:buClr>
                <a:schemeClr val="dk1"/>
              </a:buClr>
              <a:buSzPct val="25000"/>
            </a:pPr>
            <a:r>
              <a:rPr lang="en-US" sz="1800">
                <a:solidFill>
                  <a:schemeClr val="dk1"/>
                </a:solidFill>
                <a:latin typeface="Calibri"/>
                <a:ea typeface="Calibri"/>
                <a:cs typeface="Calibri"/>
                <a:sym typeface="Calibri"/>
              </a:rPr>
              <a:t>INSTRUCTION arguments</a:t>
            </a:r>
            <a:endParaRPr lang="en-US" sz="1800" dirty="0">
              <a:solidFill>
                <a:schemeClr val="dk1"/>
              </a:solidFill>
              <a:latin typeface="Calibri"/>
              <a:ea typeface="Calibri"/>
              <a:cs typeface="Calibri"/>
              <a:sym typeface="Calibri"/>
            </a:endParaRPr>
          </a:p>
        </p:txBody>
      </p:sp>
      <p:sp>
        <p:nvSpPr>
          <p:cNvPr id="519" name="Shape 5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1" name="Shape 521"/>
          <p:cNvSpPr txBox="1"/>
          <p:nvPr/>
        </p:nvSpPr>
        <p:spPr>
          <a:xfrm>
            <a:off x="730970" y="1274947"/>
            <a:ext cx="1946242" cy="535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0" i="0" dirty="0" err="1">
                <a:solidFill>
                  <a:schemeClr val="dk1"/>
                </a:solidFill>
                <a:latin typeface="Calibri"/>
                <a:ea typeface="Calibri"/>
                <a:cs typeface="Calibri"/>
                <a:sym typeface="Calibri"/>
              </a:rPr>
              <a:t>Dockerfile</a:t>
            </a:r>
            <a:r>
              <a:rPr lang="en-US" sz="1800" b="0" i="0" dirty="0">
                <a:solidFill>
                  <a:schemeClr val="dk1"/>
                </a:solidFill>
                <a:latin typeface="Calibri"/>
                <a:ea typeface="Calibri"/>
                <a:cs typeface="Calibri"/>
                <a:sym typeface="Calibri"/>
              </a:rPr>
              <a:t> </a:t>
            </a:r>
            <a:r>
              <a:rPr lang="en-US" sz="1800" b="0" i="0" dirty="0" smtClean="0">
                <a:solidFill>
                  <a:schemeClr val="dk1"/>
                </a:solidFill>
                <a:latin typeface="Calibri"/>
                <a:ea typeface="Calibri"/>
                <a:cs typeface="Calibri"/>
                <a:sym typeface="Calibri"/>
              </a:rPr>
              <a:t>format</a:t>
            </a: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2160763843"/>
              </p:ext>
            </p:extLst>
          </p:nvPr>
        </p:nvGraphicFramePr>
        <p:xfrm>
          <a:off x="457199" y="2113928"/>
          <a:ext cx="8441703" cy="3970020"/>
        </p:xfrm>
        <a:graphic>
          <a:graphicData uri="http://schemas.openxmlformats.org/drawingml/2006/table">
            <a:tbl>
              <a:tblPr>
                <a:tableStyleId>{3C2FFA5D-87B4-456A-9821-1D502468CF0F}</a:tableStyleId>
              </a:tblPr>
              <a:tblGrid>
                <a:gridCol w="1859274"/>
                <a:gridCol w="6582429"/>
              </a:tblGrid>
              <a:tr h="266700">
                <a:tc>
                  <a:txBody>
                    <a:bodyPr/>
                    <a:lstStyle/>
                    <a:p>
                      <a:pPr algn="l" fontAlgn="t"/>
                      <a:r>
                        <a:rPr lang="en-US" sz="1200" b="1" u="none" strike="noStrike" dirty="0">
                          <a:effectLst/>
                        </a:rPr>
                        <a:t>Command</a:t>
                      </a:r>
                      <a:endParaRPr lang="en-US" sz="1200" b="1"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200" b="1" u="none" strike="noStrike" dirty="0">
                          <a:effectLst/>
                        </a:rPr>
                        <a:t>Description</a:t>
                      </a:r>
                      <a:endParaRPr lang="en-US" sz="1200" b="1"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FROM</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The base image to use in the build. This is mandatory and must be the first command in the file</a:t>
                      </a:r>
                      <a:endParaRPr lang="en-US" sz="1000" b="0" i="0" u="none" strike="noStrike">
                        <a:solidFill>
                          <a:srgbClr val="000000"/>
                        </a:solidFill>
                        <a:effectLst/>
                        <a:latin typeface="Calibri" panose="020F0502020204030204" pitchFamily="34" charset="0"/>
                      </a:endParaRPr>
                    </a:p>
                  </a:txBody>
                  <a:tcPr marL="7620" marR="7620" marT="7620" marB="0"/>
                </a:tc>
              </a:tr>
              <a:tr h="228600">
                <a:tc>
                  <a:txBody>
                    <a:bodyPr/>
                    <a:lstStyle/>
                    <a:p>
                      <a:pPr algn="l" fontAlgn="t"/>
                      <a:r>
                        <a:rPr lang="en-US" sz="1000" u="none" strike="noStrike">
                          <a:effectLst/>
                        </a:rPr>
                        <a:t>MAINTAINER</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An optional value for the maintainer of the script</a:t>
                      </a:r>
                      <a:endParaRPr lang="en-US" sz="1000" b="0" i="0" u="none" strike="noStrike">
                        <a:solidFill>
                          <a:srgbClr val="000000"/>
                        </a:solidFill>
                        <a:effectLst/>
                        <a:latin typeface="Calibri" panose="020F0502020204030204" pitchFamily="34" charset="0"/>
                      </a:endParaRPr>
                    </a:p>
                  </a:txBody>
                  <a:tcPr marL="7620" marR="7620" marT="7620" marB="0"/>
                </a:tc>
              </a:tr>
              <a:tr h="373380">
                <a:tc>
                  <a:txBody>
                    <a:bodyPr/>
                    <a:lstStyle/>
                    <a:p>
                      <a:pPr algn="l" fontAlgn="t"/>
                      <a:r>
                        <a:rPr lang="en-US" sz="1000" u="none" strike="noStrike">
                          <a:effectLst/>
                        </a:rPr>
                        <a:t>RUN</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Executes a command and save the result as a new layer</a:t>
                      </a:r>
                      <a:br>
                        <a:rPr lang="en-US" sz="1000" u="none" strike="noStrike" dirty="0">
                          <a:effectLst/>
                        </a:rPr>
                      </a:br>
                      <a:r>
                        <a:rPr lang="en-US" sz="1000" u="none" strike="noStrike" dirty="0">
                          <a:effectLst/>
                        </a:rPr>
                        <a:t>This executes during build time</a:t>
                      </a:r>
                      <a:endParaRPr lang="en-US" sz="1000" b="0" i="0" u="none" strike="noStrike" dirty="0">
                        <a:solidFill>
                          <a:srgbClr val="000000"/>
                        </a:solidFill>
                        <a:effectLst/>
                        <a:latin typeface="Calibri" panose="020F0502020204030204" pitchFamily="34" charset="0"/>
                      </a:endParaRPr>
                    </a:p>
                  </a:txBody>
                  <a:tcPr marL="7620" marR="7620" marT="7620" marB="0"/>
                </a:tc>
              </a:tr>
              <a:tr h="381000">
                <a:tc>
                  <a:txBody>
                    <a:bodyPr/>
                    <a:lstStyle/>
                    <a:p>
                      <a:pPr algn="l" fontAlgn="t"/>
                      <a:r>
                        <a:rPr lang="en-US" sz="1000" u="none" strike="noStrike">
                          <a:effectLst/>
                        </a:rPr>
                        <a:t>CMD</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The command that runs when the container starts</a:t>
                      </a:r>
                      <a:br>
                        <a:rPr lang="en-US" sz="1000" u="none" strike="noStrike" dirty="0">
                          <a:effectLst/>
                        </a:rPr>
                      </a:br>
                      <a:r>
                        <a:rPr lang="en-US" sz="1000" u="none" strike="noStrike" dirty="0">
                          <a:effectLst/>
                        </a:rPr>
                        <a:t>Doesn’t execute during built time whereas RUN executes during build time</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ENV</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Sets an environment variable in the new container</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COPY</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Copies a file from source to destination in the file system of the container</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ADD</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Remote URL support and Copies a file from the host system onto the container</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ENTRYPOINT</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Primary command to run whenever the image is executed</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EXPOSE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Opens a port for linked containers</a:t>
                      </a:r>
                      <a:endParaRPr lang="en-US" sz="1000" b="0" i="0" u="none" strike="noStrike">
                        <a:solidFill>
                          <a:srgbClr val="000000"/>
                        </a:solidFill>
                        <a:effectLst/>
                        <a:latin typeface="Calibri" panose="020F0502020204030204" pitchFamily="34" charset="0"/>
                      </a:endParaRPr>
                    </a:p>
                  </a:txBody>
                  <a:tcPr marL="7620" marR="7620" marT="7620" marB="0"/>
                </a:tc>
              </a:tr>
              <a:tr h="518160">
                <a:tc>
                  <a:txBody>
                    <a:bodyPr/>
                    <a:lstStyle/>
                    <a:p>
                      <a:pPr algn="l" fontAlgn="t"/>
                      <a:r>
                        <a:rPr lang="en-US" sz="1000" u="none" strike="noStrike" dirty="0">
                          <a:effectLst/>
                        </a:rPr>
                        <a:t>ONBUILD</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A command that is triggered when the image in the Dcokerfile is used as a base for another image</a:t>
                      </a:r>
                      <a:br>
                        <a:rPr lang="en-US" sz="1000" u="none" strike="noStrike">
                          <a:effectLst/>
                        </a:rPr>
                      </a:br>
                      <a:r>
                        <a:rPr lang="en-US" sz="1000" u="none" strike="noStrike">
                          <a:effectLst/>
                        </a:rPr>
                        <a:t>It behaves as if a RUN instruction is inserted immediately after the FROM instruction of the downstream Dockerfile</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USER</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Sets the default user within the container</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VOLUME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Creates a shared volume that can be shared among containers or by the host machine</a:t>
                      </a:r>
                      <a:endParaRPr lang="en-US" sz="1000" b="0" i="0" u="none" strike="noStrike">
                        <a:solidFill>
                          <a:srgbClr val="000000"/>
                        </a:solidFill>
                        <a:effectLst/>
                        <a:latin typeface="Calibri" panose="020F0502020204030204" pitchFamily="34" charset="0"/>
                      </a:endParaRPr>
                    </a:p>
                  </a:txBody>
                  <a:tcPr marL="7620" marR="7620" marT="7620" marB="0"/>
                </a:tc>
              </a:tr>
              <a:tr h="411480">
                <a:tc>
                  <a:txBody>
                    <a:bodyPr/>
                    <a:lstStyle/>
                    <a:p>
                      <a:pPr algn="l" fontAlgn="t"/>
                      <a:r>
                        <a:rPr lang="en-US" sz="1000" u="none" strike="noStrike" dirty="0">
                          <a:effectLst/>
                        </a:rPr>
                        <a:t>WORKDIR</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 the default working directory for the container for other instructions like RUN, CMD, COPY, ADD, ENTRYPOINT</a:t>
                      </a:r>
                      <a:endParaRPr lang="en-US" sz="1000" b="0" i="0" u="none" strike="noStrike">
                        <a:solidFill>
                          <a:srgbClr val="000000"/>
                        </a:solidFill>
                        <a:effectLst/>
                        <a:latin typeface="Calibri" panose="020F0502020204030204" pitchFamily="34" charset="0"/>
                      </a:endParaRPr>
                    </a:p>
                  </a:txBody>
                  <a:tcPr marL="7620" marR="7620" marT="7620" marB="0"/>
                </a:tc>
              </a:tr>
              <a:tr h="266700">
                <a:tc>
                  <a:txBody>
                    <a:bodyPr/>
                    <a:lstStyle/>
                    <a:p>
                      <a:pPr algn="l" fontAlgn="t"/>
                      <a:r>
                        <a:rPr lang="en-US" sz="1000" u="none" strike="noStrike" dirty="0">
                          <a:effectLst/>
                        </a:rPr>
                        <a:t>LABEL</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smtClean="0">
                          <a:effectLst/>
                        </a:rPr>
                        <a:t>Add</a:t>
                      </a:r>
                      <a:r>
                        <a:rPr lang="en-US" sz="1000" u="none" strike="noStrike" baseline="0" dirty="0" smtClean="0">
                          <a:effectLst/>
                        </a:rPr>
                        <a:t> metadata to the image; LABEL key=value</a:t>
                      </a:r>
                      <a:endParaRPr lang="en-US" sz="1000" b="0" i="0" u="none" strike="noStrike" dirty="0">
                        <a:solidFill>
                          <a:srgbClr val="000000"/>
                        </a:solidFill>
                        <a:effectLst/>
                        <a:latin typeface="Calibri" panose="020F0502020204030204" pitchFamily="34" charset="0"/>
                      </a:endParaRPr>
                    </a:p>
                  </a:txBody>
                  <a:tcPr marL="7620" marR="7620" marT="7620" marB="0"/>
                </a:tc>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9" name="Shape 5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0" name="Shape 520"/>
          <p:cNvSpPr txBox="1">
            <a:spLocks noGrp="1"/>
          </p:cNvSpPr>
          <p:nvPr>
            <p:ph type="body" idx="1"/>
          </p:nvPr>
        </p:nvSpPr>
        <p:spPr>
          <a:xfrm>
            <a:off x="457200" y="1295400"/>
            <a:ext cx="7620000" cy="2933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FROM</a:t>
            </a:r>
            <a:r>
              <a:rPr lang="en-US" sz="1800" b="0" i="0" u="none" strike="noStrike" cap="none" dirty="0">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The first instruction in a </a:t>
            </a:r>
            <a:r>
              <a:rPr lang="en-US" sz="1800" b="0" i="0" u="none" strike="noStrike" cap="none" dirty="0" err="1">
                <a:solidFill>
                  <a:schemeClr val="dk1"/>
                </a:solidFill>
                <a:latin typeface="Calibri"/>
                <a:ea typeface="Calibri"/>
                <a:cs typeface="Calibri"/>
                <a:sym typeface="Calibri"/>
              </a:rPr>
              <a:t>Dockerfile</a:t>
            </a:r>
            <a:r>
              <a:rPr lang="en-US" sz="1800" b="0" i="0" u="none" strike="noStrike" cap="none" dirty="0">
                <a:solidFill>
                  <a:schemeClr val="dk1"/>
                </a:solidFill>
                <a:latin typeface="Calibri"/>
                <a:ea typeface="Calibri"/>
                <a:cs typeface="Calibri"/>
                <a:sym typeface="Calibri"/>
              </a:rPr>
              <a:t> is a FROM command, to specify the Image from which you are building from.</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FROM &lt;image&gt; </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FROM &lt;Image&gt;:&lt;tag&gt;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FROM ubuntu:14.04</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68813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7" name="Shape 527"/>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MAINTAINER</a:t>
            </a:r>
            <a:r>
              <a:rPr lang="en-US" sz="1800" b="0" i="0" u="none" strike="noStrike" cap="none" dirty="0">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This lets you know who to consult (or </a:t>
            </a:r>
            <a:r>
              <a:rPr lang="en-US" sz="1800" b="0" i="0" u="none" strike="noStrike" cap="none" dirty="0" smtClean="0">
                <a:solidFill>
                  <a:schemeClr val="dk1"/>
                </a:solidFill>
                <a:latin typeface="Calibri"/>
                <a:ea typeface="Calibri"/>
                <a:cs typeface="Calibri"/>
                <a:sym typeface="Calibri"/>
              </a:rPr>
              <a:t>blame </a:t>
            </a:r>
            <a:r>
              <a:rPr lang="en-US" sz="1800" b="0" i="0" u="none" strike="noStrike" cap="none" dirty="0" smtClean="0">
                <a:solidFill>
                  <a:schemeClr val="dk1"/>
                </a:solidFill>
                <a:latin typeface="Calibri"/>
                <a:ea typeface="Calibri"/>
                <a:cs typeface="Calibri"/>
                <a:sym typeface="Wingdings" panose="05000000000000000000" pitchFamily="2" charset="2"/>
              </a:rPr>
              <a:t></a:t>
            </a:r>
            <a:r>
              <a:rPr lang="en-US" sz="1800" b="0" i="0" u="none" strike="noStrike" cap="none" dirty="0" smtClean="0">
                <a:solidFill>
                  <a:schemeClr val="dk1"/>
                </a:solidFill>
                <a:latin typeface="Calibri"/>
                <a:ea typeface="Calibri"/>
                <a:cs typeface="Calibri"/>
                <a:sym typeface="Calibri"/>
              </a:rPr>
              <a:t>) </a:t>
            </a:r>
            <a:r>
              <a:rPr lang="en-US" sz="1800" b="0" i="0" u="none" strike="noStrike" cap="none" dirty="0">
                <a:solidFill>
                  <a:schemeClr val="dk1"/>
                </a:solidFill>
                <a:latin typeface="Calibri"/>
                <a:ea typeface="Calibri"/>
                <a:cs typeface="Calibri"/>
                <a:sym typeface="Calibri"/>
              </a:rPr>
              <a:t>for any </a:t>
            </a:r>
            <a:r>
              <a:rPr lang="en-US" sz="1800" b="0" i="0" u="none" strike="noStrike" cap="none" dirty="0" err="1">
                <a:solidFill>
                  <a:schemeClr val="dk1"/>
                </a:solidFill>
                <a:latin typeface="Calibri"/>
                <a:ea typeface="Calibri"/>
                <a:cs typeface="Calibri"/>
                <a:sym typeface="Calibri"/>
              </a:rPr>
              <a:t>dockerfile</a:t>
            </a:r>
            <a:r>
              <a:rPr lang="en-US" sz="1800" b="0" i="0" u="none" strike="noStrike" cap="none" dirty="0">
                <a:solidFill>
                  <a:schemeClr val="dk1"/>
                </a:solidFill>
                <a:latin typeface="Calibri"/>
                <a:ea typeface="Calibri"/>
                <a:cs typeface="Calibri"/>
                <a:sym typeface="Calibri"/>
              </a:rPr>
              <a:t> issues</a:t>
            </a:r>
          </a:p>
          <a:p>
            <a:pPr marL="0" marR="0" lvl="0" indent="0" algn="l" rtl="0">
              <a:lnSpc>
                <a:spcPct val="100000"/>
              </a:lnSpc>
              <a:spcBef>
                <a:spcPts val="0"/>
              </a:spcBef>
              <a:spcAft>
                <a:spcPts val="0"/>
              </a:spcAft>
              <a:buClr>
                <a:schemeClr val="dk1"/>
              </a:buClr>
              <a:buSzPct val="25000"/>
              <a:buFont typeface="Calibri"/>
              <a:buNone/>
            </a:pPr>
            <a:endParaRPr lang="en-US" sz="1800" b="0" i="0" u="none" strike="noStrike" cap="none" dirty="0" smtClean="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MAINTAINER Santa </a:t>
            </a:r>
            <a:r>
              <a:rPr lang="en-US" sz="1800" b="0" i="0" u="none" strike="noStrike" cap="none" dirty="0" smtClean="0">
                <a:solidFill>
                  <a:srgbClr val="FF0000"/>
                </a:solidFill>
                <a:latin typeface="Calibri"/>
                <a:ea typeface="Calibri"/>
                <a:cs typeface="Calibri"/>
                <a:sym typeface="Calibri"/>
              </a:rPr>
              <a:t>Claus “santa@abc.org”</a:t>
            </a:r>
            <a:endParaRPr lang="en-US" sz="18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28" name="Shape 528"/>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ENV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Used to provide environment variables for containers.</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ENV &lt;key&gt; &lt;value&gt;</a:t>
            </a:r>
          </a:p>
          <a:p>
            <a:pPr marL="0" marR="0" lvl="0" indent="0" algn="l" rtl="0">
              <a:spcBef>
                <a:spcPts val="0"/>
              </a:spcBef>
              <a:spcAft>
                <a:spcPts val="0"/>
              </a:spcAft>
              <a:buClr>
                <a:schemeClr val="dk1"/>
              </a:buClr>
              <a:buSzPct val="25000"/>
              <a:buFont typeface="Calibri"/>
              <a:buNone/>
            </a:pPr>
            <a:r>
              <a:rPr lang="en-US" sz="1800" b="0" i="0" dirty="0">
                <a:solidFill>
                  <a:srgbClr val="FF0000"/>
                </a:solidFill>
                <a:latin typeface="Calibri"/>
                <a:ea typeface="Calibri"/>
                <a:cs typeface="Calibri"/>
                <a:sym typeface="Calibri"/>
              </a:rPr>
              <a:t>ENV </a:t>
            </a:r>
            <a:r>
              <a:rPr lang="en-US" sz="1800" b="0" i="0" dirty="0" smtClean="0">
                <a:solidFill>
                  <a:srgbClr val="FF0000"/>
                </a:solidFill>
                <a:latin typeface="Calibri"/>
                <a:ea typeface="Calibri"/>
                <a:cs typeface="Calibri"/>
                <a:sym typeface="Calibri"/>
              </a:rPr>
              <a:t>PATH $PATH:/</a:t>
            </a:r>
            <a:r>
              <a:rPr lang="en-US" sz="1800" b="0" i="0" dirty="0" err="1" smtClean="0">
                <a:solidFill>
                  <a:srgbClr val="FF0000"/>
                </a:solidFill>
                <a:latin typeface="Calibri"/>
                <a:ea typeface="Calibri"/>
                <a:cs typeface="Calibri"/>
                <a:sym typeface="Calibri"/>
              </a:rPr>
              <a:t>usr</a:t>
            </a:r>
            <a:r>
              <a:rPr lang="en-US" sz="1800" b="0" i="0" dirty="0" smtClean="0">
                <a:solidFill>
                  <a:srgbClr val="FF0000"/>
                </a:solidFill>
                <a:latin typeface="Calibri"/>
                <a:ea typeface="Calibri"/>
                <a:cs typeface="Calibri"/>
                <a:sym typeface="Calibri"/>
              </a:rPr>
              <a:t>/foo</a:t>
            </a:r>
            <a:endParaRPr lang="en-US" sz="1800" b="0" i="0" dirty="0">
              <a:solidFill>
                <a:srgbClr val="FF0000"/>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29" name="Shape 529"/>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35" name="Shape 535"/>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RUN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Executes commands and commits the results in a new layer.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RUN &lt;command&gt;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RUN apt-get update</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36" name="Shape 536"/>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CMD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Can only be one in a </a:t>
            </a:r>
            <a:r>
              <a:rPr lang="en-US" sz="1800" b="1" i="0" dirty="0" err="1">
                <a:solidFill>
                  <a:schemeClr val="dk1"/>
                </a:solidFill>
                <a:latin typeface="Calibri"/>
                <a:ea typeface="Calibri"/>
                <a:cs typeface="Calibri"/>
                <a:sym typeface="Calibri"/>
              </a:rPr>
              <a:t>dockerfile</a:t>
            </a:r>
            <a:r>
              <a:rPr lang="en-US" sz="1800" b="0" i="0" dirty="0">
                <a:solidFill>
                  <a:schemeClr val="dk1"/>
                </a:solidFill>
                <a:latin typeface="Calibri"/>
                <a:ea typeface="Calibri"/>
                <a:cs typeface="Calibri"/>
                <a:sym typeface="Calibri"/>
              </a:rPr>
              <a:t>. The CMD instruction provides defaults to an executing </a:t>
            </a:r>
            <a:r>
              <a:rPr lang="en-US" sz="1800" dirty="0">
                <a:solidFill>
                  <a:schemeClr val="dk1"/>
                </a:solidFill>
                <a:latin typeface="Calibri"/>
                <a:ea typeface="Calibri"/>
                <a:cs typeface="Calibri"/>
                <a:sym typeface="Calibri"/>
              </a:rPr>
              <a:t>container</a:t>
            </a:r>
            <a:r>
              <a:rPr lang="en-US" sz="1800" b="0" i="0" dirty="0">
                <a:solidFill>
                  <a:schemeClr val="dk1"/>
                </a:solidFill>
                <a:latin typeface="Calibri"/>
                <a:ea typeface="Calibri"/>
                <a:cs typeface="Calibri"/>
                <a:sym typeface="Calibri"/>
              </a:rPr>
              <a:t> and can be overridden with arguments to </a:t>
            </a:r>
            <a:r>
              <a:rPr lang="en-US" sz="1800" b="0" i="0" dirty="0" err="1">
                <a:solidFill>
                  <a:schemeClr val="dk1"/>
                </a:solidFill>
                <a:latin typeface="Calibri"/>
                <a:ea typeface="Calibri"/>
                <a:cs typeface="Calibri"/>
                <a:sym typeface="Calibri"/>
              </a:rPr>
              <a:t>docker</a:t>
            </a:r>
            <a:r>
              <a:rPr lang="en-US" sz="1800" b="0" i="0" dirty="0">
                <a:solidFill>
                  <a:schemeClr val="dk1"/>
                </a:solidFill>
                <a:latin typeface="Calibri"/>
                <a:ea typeface="Calibri"/>
                <a:cs typeface="Calibri"/>
                <a:sym typeface="Calibri"/>
              </a:rPr>
              <a:t> run. </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rgbClr val="FF0000"/>
                </a:solidFill>
                <a:latin typeface="Calibri"/>
                <a:ea typeface="Calibri"/>
                <a:cs typeface="Calibri"/>
                <a:sym typeface="Calibri"/>
              </a:rPr>
              <a:t>CMD [“</a:t>
            </a:r>
            <a:r>
              <a:rPr lang="en-US" sz="1800" b="0" i="0" dirty="0" err="1">
                <a:solidFill>
                  <a:srgbClr val="FF0000"/>
                </a:solidFill>
                <a:latin typeface="Calibri"/>
                <a:ea typeface="Calibri"/>
                <a:cs typeface="Calibri"/>
                <a:sym typeface="Calibri"/>
              </a:rPr>
              <a:t>cowsay</a:t>
            </a:r>
            <a:r>
              <a:rPr lang="en-US" sz="1800" b="0" i="0" dirty="0">
                <a:solidFill>
                  <a:srgbClr val="FF0000"/>
                </a:solidFill>
                <a:latin typeface="Calibri"/>
                <a:ea typeface="Calibri"/>
                <a:cs typeface="Calibri"/>
                <a:sym typeface="Calibri"/>
              </a:rPr>
              <a:t>”]</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37" name="Shape 537"/>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What is Docker?</a:t>
            </a:r>
          </a:p>
        </p:txBody>
      </p:sp>
      <p:pic>
        <p:nvPicPr>
          <p:cNvPr id="170" name="Shape 170"/>
          <p:cNvPicPr preferRelativeResize="0">
            <a:picLocks noGrp="1"/>
          </p:cNvPicPr>
          <p:nvPr>
            <p:ph type="body" idx="1"/>
          </p:nvPr>
        </p:nvPicPr>
        <p:blipFill rotWithShape="1">
          <a:blip r:embed="rId3">
            <a:alphaModFix/>
          </a:blip>
          <a:srcRect/>
          <a:stretch/>
        </p:blipFill>
        <p:spPr>
          <a:xfrm>
            <a:off x="457200" y="1934660"/>
            <a:ext cx="8229600" cy="3612565"/>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43" name="Shape 543"/>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ADD/COPY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Places files onto a file system. ADD performs the same as copy, but also allows the &lt;</a:t>
            </a:r>
            <a:r>
              <a:rPr lang="en-US" sz="1800" b="0" i="0" u="none" strike="noStrike" cap="none" dirty="0" err="1">
                <a:solidFill>
                  <a:schemeClr val="dk1"/>
                </a:solidFill>
                <a:latin typeface="Calibri"/>
                <a:ea typeface="Calibri"/>
                <a:cs typeface="Calibri"/>
                <a:sym typeface="Calibri"/>
              </a:rPr>
              <a:t>src</a:t>
            </a:r>
            <a:r>
              <a:rPr lang="en-US" sz="1800" b="0" i="0" u="none" strike="noStrike" cap="none" dirty="0">
                <a:solidFill>
                  <a:schemeClr val="dk1"/>
                </a:solidFill>
                <a:latin typeface="Calibri"/>
                <a:ea typeface="Calibri"/>
                <a:cs typeface="Calibri"/>
                <a:sym typeface="Calibri"/>
              </a:rPr>
              <a:t>&gt; to be a URL. It will also unpack recognized compression formats.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COPY &lt;</a:t>
            </a:r>
            <a:r>
              <a:rPr lang="en-US" sz="1800" b="0" i="0" u="none" strike="noStrike" cap="none" dirty="0" err="1">
                <a:solidFill>
                  <a:srgbClr val="FF0000"/>
                </a:solidFill>
                <a:latin typeface="Calibri"/>
                <a:ea typeface="Calibri"/>
                <a:cs typeface="Calibri"/>
                <a:sym typeface="Calibri"/>
              </a:rPr>
              <a:t>src</a:t>
            </a:r>
            <a:r>
              <a:rPr lang="en-US" sz="1800" b="0" i="0" u="none" strike="noStrike" cap="none" dirty="0">
                <a:solidFill>
                  <a:srgbClr val="FF0000"/>
                </a:solidFill>
                <a:latin typeface="Calibri"/>
                <a:ea typeface="Calibri"/>
                <a:cs typeface="Calibri"/>
                <a:sym typeface="Calibri"/>
              </a:rPr>
              <a:t>&gt; &lt;</a:t>
            </a:r>
            <a:r>
              <a:rPr lang="en-US" sz="1800" b="0" i="0" u="none" strike="noStrike" cap="none" dirty="0" err="1">
                <a:solidFill>
                  <a:srgbClr val="FF0000"/>
                </a:solidFill>
                <a:latin typeface="Calibri"/>
                <a:ea typeface="Calibri"/>
                <a:cs typeface="Calibri"/>
                <a:sym typeface="Calibri"/>
              </a:rPr>
              <a:t>dest</a:t>
            </a:r>
            <a:r>
              <a:rPr lang="en-US" sz="1800" b="0" i="0" u="none" strike="noStrike" cap="none" dirty="0">
                <a:solidFill>
                  <a:srgbClr val="FF0000"/>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ADD &lt;</a:t>
            </a:r>
            <a:r>
              <a:rPr lang="en-US" sz="1800" b="0" i="0" u="none" strike="noStrike" cap="none" dirty="0" err="1">
                <a:solidFill>
                  <a:srgbClr val="FF0000"/>
                </a:solidFill>
                <a:latin typeface="Calibri"/>
                <a:ea typeface="Calibri"/>
                <a:cs typeface="Calibri"/>
                <a:sym typeface="Calibri"/>
              </a:rPr>
              <a:t>src</a:t>
            </a:r>
            <a:r>
              <a:rPr lang="en-US" sz="1800" b="0" i="0" u="none" strike="noStrike" cap="none" dirty="0">
                <a:solidFill>
                  <a:srgbClr val="FF0000"/>
                </a:solidFill>
                <a:latin typeface="Calibri"/>
                <a:ea typeface="Calibri"/>
                <a:cs typeface="Calibri"/>
                <a:sym typeface="Calibri"/>
              </a:rPr>
              <a:t>&gt; &lt;</a:t>
            </a:r>
            <a:r>
              <a:rPr lang="en-US" sz="1800" b="0" i="0" u="none" strike="noStrike" cap="none" dirty="0" err="1">
                <a:solidFill>
                  <a:srgbClr val="FF0000"/>
                </a:solidFill>
                <a:latin typeface="Calibri"/>
                <a:ea typeface="Calibri"/>
                <a:cs typeface="Calibri"/>
                <a:sym typeface="Calibri"/>
              </a:rPr>
              <a:t>dest</a:t>
            </a:r>
            <a:r>
              <a:rPr lang="en-US" sz="1800" b="0" i="0" u="none" strike="noStrike" cap="none" dirty="0">
                <a:solidFill>
                  <a:srgbClr val="FF0000"/>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44" name="Shape 544"/>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EXPOSE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Informs Docker that the container listens on a network port at runtime. Ports of a container are still not accessible to the host unless –p flag is passed to the Docker run command when the container is invoked. </a:t>
            </a:r>
            <a:endParaRPr lang="en-US" sz="1800" b="0" i="0" dirty="0" smtClean="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dirty="0" smtClean="0">
                <a:solidFill>
                  <a:srgbClr val="FF0000"/>
                </a:solidFill>
                <a:latin typeface="Calibri"/>
                <a:ea typeface="Calibri"/>
                <a:cs typeface="Calibri"/>
                <a:sym typeface="Calibri"/>
              </a:rPr>
              <a:t>EXPOSE 80</a:t>
            </a:r>
            <a:endParaRPr lang="en-US" sz="1800" b="0" i="0" dirty="0">
              <a:solidFill>
                <a:srgbClr val="FF0000"/>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dirty="0"/>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45" name="Shape 545"/>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51" name="Shape 551"/>
          <p:cNvSpPr txBox="1">
            <a:spLocks noGrp="1"/>
          </p:cNvSpPr>
          <p:nvPr>
            <p:ph type="body" idx="1"/>
          </p:nvPr>
        </p:nvSpPr>
        <p:spPr>
          <a:xfrm>
            <a:off x="533400" y="1219200"/>
            <a:ext cx="7620000" cy="455595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dirty="0">
                <a:solidFill>
                  <a:schemeClr val="dk1"/>
                </a:solidFill>
                <a:latin typeface="Calibri"/>
                <a:ea typeface="Calibri"/>
                <a:cs typeface="Calibri"/>
                <a:sym typeface="Calibri"/>
              </a:rPr>
              <a:t>Best Practices for writing </a:t>
            </a:r>
            <a:r>
              <a:rPr lang="en-US" sz="2400" b="0" i="0" u="none" strike="noStrike" cap="none" dirty="0" err="1">
                <a:solidFill>
                  <a:schemeClr val="dk1"/>
                </a:solidFill>
                <a:latin typeface="Calibri"/>
                <a:ea typeface="Calibri"/>
                <a:cs typeface="Calibri"/>
                <a:sym typeface="Calibri"/>
              </a:rPr>
              <a:t>Dockerfiles</a:t>
            </a:r>
            <a:r>
              <a:rPr lang="en-US" sz="2400" b="0" i="0" u="none" strike="noStrike" cap="none" dirty="0">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chemeClr val="dk1"/>
              </a:buClr>
              <a:buSzPct val="25000"/>
              <a:buFont typeface="Calibri"/>
              <a:buNone/>
            </a:pPr>
            <a:endParaRPr sz="2400" b="0" i="0" u="none" strike="noStrike" cap="none" dirty="0">
              <a:solidFill>
                <a:schemeClr val="dk1"/>
              </a:solidFill>
              <a:latin typeface="Calibri"/>
              <a:ea typeface="Calibri"/>
              <a:cs typeface="Calibri"/>
              <a:sym typeface="Calibri"/>
            </a:endParaRP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Use .</a:t>
            </a:r>
            <a:r>
              <a:rPr lang="en-US" sz="2000" b="0" i="0" u="none" strike="noStrike" cap="none" dirty="0" err="1">
                <a:solidFill>
                  <a:schemeClr val="dk1"/>
                </a:solidFill>
                <a:latin typeface="Calibri"/>
                <a:ea typeface="Calibri"/>
                <a:cs typeface="Calibri"/>
                <a:sym typeface="Calibri"/>
              </a:rPr>
              <a:t>dockerignore</a:t>
            </a:r>
            <a:r>
              <a:rPr lang="en-US" sz="2000" b="0" i="0" u="none" strike="noStrike" cap="none" dirty="0">
                <a:solidFill>
                  <a:schemeClr val="dk1"/>
                </a:solidFill>
                <a:latin typeface="Calibri"/>
                <a:ea typeface="Calibri"/>
                <a:cs typeface="Calibri"/>
                <a:sym typeface="Calibri"/>
              </a:rPr>
              <a:t> to exclude any unnecessary files and improve Docker</a:t>
            </a:r>
            <a:r>
              <a:rPr lang="en-US" sz="2000" dirty="0"/>
              <a:t>’</a:t>
            </a:r>
            <a:r>
              <a:rPr lang="en-US" sz="2000" b="0" i="0" u="none" strike="noStrike" cap="none" dirty="0">
                <a:solidFill>
                  <a:schemeClr val="dk1"/>
                </a:solidFill>
                <a:latin typeface="Calibri"/>
                <a:ea typeface="Calibri"/>
                <a:cs typeface="Calibri"/>
                <a:sym typeface="Calibri"/>
              </a:rPr>
              <a:t>s performance</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Run a single process per </a:t>
            </a:r>
            <a:r>
              <a:rPr lang="en-US" sz="2000" dirty="0"/>
              <a:t>container</a:t>
            </a:r>
            <a:r>
              <a:rPr lang="en-US" sz="2000" b="0" i="0" u="none" strike="noStrike" cap="none" dirty="0">
                <a:solidFill>
                  <a:schemeClr val="dk1"/>
                </a:solidFill>
                <a:latin typeface="Calibri"/>
                <a:ea typeface="Calibri"/>
                <a:cs typeface="Calibri"/>
                <a:sym typeface="Calibri"/>
              </a:rPr>
              <a:t> to simplify scale and reuse</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Minimize layers per container</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Sharing base images is a common </a:t>
            </a:r>
            <a:r>
              <a:rPr lang="en-US" sz="2000" b="0" i="0" u="none" strike="noStrike" cap="none" dirty="0" smtClean="0">
                <a:solidFill>
                  <a:schemeClr val="dk1"/>
                </a:solidFill>
                <a:latin typeface="Calibri"/>
                <a:ea typeface="Calibri"/>
                <a:cs typeface="Calibri"/>
                <a:sym typeface="Calibri"/>
              </a:rPr>
              <a:t>among </a:t>
            </a:r>
            <a:r>
              <a:rPr lang="en-US" sz="2000" b="0" i="0" u="none" strike="noStrike" cap="none" dirty="0">
                <a:solidFill>
                  <a:schemeClr val="dk1"/>
                </a:solidFill>
                <a:latin typeface="Calibri"/>
                <a:ea typeface="Calibri"/>
                <a:cs typeface="Calibri"/>
                <a:sym typeface="Calibri"/>
              </a:rPr>
              <a:t>development teams</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When possible, base from tiny images such as Alpine Linux </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smtClean="0">
                <a:solidFill>
                  <a:schemeClr val="dk1"/>
                </a:solidFill>
                <a:latin typeface="Calibri"/>
                <a:ea typeface="Calibri"/>
                <a:cs typeface="Calibri"/>
                <a:sym typeface="Calibri"/>
              </a:rPr>
              <a:t>For production: specify </a:t>
            </a:r>
            <a:r>
              <a:rPr lang="en-US" sz="2000" b="0" i="0" u="none" strike="noStrike" cap="none" dirty="0">
                <a:solidFill>
                  <a:schemeClr val="dk1"/>
                </a:solidFill>
                <a:latin typeface="Calibri"/>
                <a:ea typeface="Calibri"/>
                <a:cs typeface="Calibri"/>
                <a:sym typeface="Calibri"/>
              </a:rPr>
              <a:t>version </a:t>
            </a:r>
            <a:r>
              <a:rPr lang="en-US" sz="2000" b="0" i="0" u="none" strike="noStrike" cap="none" dirty="0" smtClean="0">
                <a:solidFill>
                  <a:schemeClr val="dk1"/>
                </a:solidFill>
                <a:latin typeface="Calibri"/>
                <a:ea typeface="Calibri"/>
                <a:cs typeface="Calibri"/>
                <a:sym typeface="Calibri"/>
              </a:rPr>
              <a:t>of the base image (do not use latest)</a:t>
            </a:r>
          </a:p>
          <a:p>
            <a:pPr marL="342900" marR="0" lvl="0" indent="-342900" algn="l" rtl="0">
              <a:lnSpc>
                <a:spcPct val="120000"/>
              </a:lnSpc>
              <a:spcBef>
                <a:spcPts val="0"/>
              </a:spcBef>
              <a:spcAft>
                <a:spcPts val="0"/>
              </a:spcAft>
              <a:buClr>
                <a:schemeClr val="dk1"/>
              </a:buClr>
              <a:buSzPct val="100000"/>
              <a:buFont typeface="Calibri"/>
              <a:buChar char="•"/>
            </a:pPr>
            <a:r>
              <a:rPr lang="en-US" sz="2000" dirty="0" smtClean="0"/>
              <a:t>For production: use image </a:t>
            </a:r>
            <a:r>
              <a:rPr lang="en-US" sz="2000" dirty="0" err="1" smtClean="0"/>
              <a:t>sha</a:t>
            </a:r>
            <a:r>
              <a:rPr lang="en-US" sz="2000" dirty="0" smtClean="0"/>
              <a:t> digest rather than image name</a:t>
            </a:r>
            <a:endParaRPr lang="en-US" sz="20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57" name="Shape 557"/>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err="1">
                <a:solidFill>
                  <a:schemeClr val="dk1"/>
                </a:solidFill>
                <a:latin typeface="Calibri"/>
                <a:ea typeface="Calibri"/>
                <a:cs typeface="Calibri"/>
                <a:sym typeface="Calibri"/>
              </a:rPr>
              <a:t>Dockerfile</a:t>
            </a:r>
            <a:r>
              <a:rPr lang="en-US" sz="2800" b="0" i="0" u="none" strike="noStrike" cap="none" dirty="0">
                <a:solidFill>
                  <a:schemeClr val="dk1"/>
                </a:solidFill>
                <a:latin typeface="Calibri"/>
                <a:ea typeface="Calibri"/>
                <a:cs typeface="Calibri"/>
                <a:sym typeface="Calibri"/>
              </a:rPr>
              <a:t> build syntax</a:t>
            </a:r>
          </a:p>
          <a:p>
            <a:pPr marL="0" marR="0" lvl="0" indent="0" algn="l" rtl="0">
              <a:spcBef>
                <a:spcPts val="36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a:t>
            </a: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a:t>
            </a:r>
            <a:r>
              <a:rPr lang="en-US" sz="1800" dirty="0"/>
              <a:t>-</a:t>
            </a:r>
            <a:r>
              <a:rPr lang="en-US" sz="1800" b="0" i="0" u="none" strike="noStrike" cap="none" dirty="0">
                <a:solidFill>
                  <a:schemeClr val="dk1"/>
                </a:solidFill>
                <a:latin typeface="Calibri"/>
                <a:ea typeface="Calibri"/>
                <a:cs typeface="Calibri"/>
                <a:sym typeface="Calibri"/>
              </a:rPr>
              <a:t>t &lt;</a:t>
            </a:r>
            <a:r>
              <a:rPr lang="en-US" sz="1800" dirty="0"/>
              <a:t>namespace</a:t>
            </a:r>
            <a:r>
              <a:rPr lang="en-US" sz="1800" b="0" i="0" u="none" strike="noStrike" cap="none" dirty="0">
                <a:solidFill>
                  <a:schemeClr val="dk1"/>
                </a:solidFill>
                <a:latin typeface="Calibri"/>
                <a:ea typeface="Calibri"/>
                <a:cs typeface="Calibri"/>
                <a:sym typeface="Calibri"/>
              </a:rPr>
              <a:t>/image </a:t>
            </a:r>
            <a:r>
              <a:rPr lang="en-US" sz="1800" b="0" i="0" u="none" strike="noStrike" cap="none" dirty="0" err="1">
                <a:solidFill>
                  <a:schemeClr val="dk1"/>
                </a:solidFill>
                <a:latin typeface="Calibri"/>
                <a:ea typeface="Calibri"/>
                <a:cs typeface="Calibri"/>
                <a:sym typeface="Calibri"/>
              </a:rPr>
              <a:t>name:</a:t>
            </a:r>
            <a:r>
              <a:rPr lang="en-US" sz="1800" dirty="0" err="1"/>
              <a:t>versiontag</a:t>
            </a:r>
            <a:r>
              <a:rPr lang="en-US" sz="1800" b="0" i="0" u="none" strike="noStrike" cap="none" dirty="0">
                <a:solidFill>
                  <a:schemeClr val="dk1"/>
                </a:solidFill>
                <a:latin typeface="Calibri"/>
                <a:ea typeface="Calibri"/>
                <a:cs typeface="Calibri"/>
                <a:sym typeface="Calibri"/>
              </a:rPr>
              <a:t>&gt; /path</a:t>
            </a: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-t </a:t>
            </a:r>
            <a:r>
              <a:rPr lang="en-US" sz="1800" b="0" i="0" u="none" strike="noStrike" cap="none" dirty="0" err="1" smtClean="0">
                <a:solidFill>
                  <a:schemeClr val="dk1"/>
                </a:solidFill>
                <a:latin typeface="Calibri"/>
                <a:ea typeface="Calibri"/>
                <a:cs typeface="Calibri"/>
                <a:sym typeface="Calibri"/>
              </a:rPr>
              <a:t>myimage</a:t>
            </a:r>
            <a:r>
              <a:rPr lang="en-US" sz="1800" b="0" i="0" u="none" strike="noStrike" cap="none" dirty="0" smtClean="0">
                <a:solidFill>
                  <a:schemeClr val="dk1"/>
                </a:solidFill>
                <a:latin typeface="Calibri"/>
                <a:ea typeface="Calibri"/>
                <a:cs typeface="Calibri"/>
                <a:sym typeface="Calibri"/>
              </a:rPr>
              <a:t>/</a:t>
            </a:r>
            <a:r>
              <a:rPr lang="en-US" sz="1800" b="0" i="0" u="none" strike="noStrike" cap="none" dirty="0" err="1" smtClean="0">
                <a:solidFill>
                  <a:schemeClr val="dk1"/>
                </a:solidFill>
                <a:latin typeface="Calibri"/>
                <a:ea typeface="Calibri"/>
                <a:cs typeface="Calibri"/>
                <a:sym typeface="Calibri"/>
              </a:rPr>
              <a:t>kafka</a:t>
            </a:r>
            <a:r>
              <a:rPr lang="en-US" sz="1800" b="0" i="0" u="none" strike="noStrike" cap="none" dirty="0" smtClean="0">
                <a:solidFill>
                  <a:schemeClr val="dk1"/>
                </a:solidFill>
                <a:latin typeface="Calibri"/>
                <a:ea typeface="Calibri"/>
                <a:cs typeface="Calibri"/>
                <a:sym typeface="Calibri"/>
              </a:rPr>
              <a:t> .</a:t>
            </a:r>
          </a:p>
          <a:p>
            <a:pPr marL="0" indent="0">
              <a:spcBef>
                <a:spcPts val="360"/>
              </a:spcBef>
              <a:buSzPct val="25000"/>
              <a:buNone/>
            </a:pPr>
            <a:endParaRPr lang="en-US" sz="1600" i="1" dirty="0" smtClean="0"/>
          </a:p>
          <a:p>
            <a:pPr marL="0" indent="0">
              <a:spcBef>
                <a:spcPts val="360"/>
              </a:spcBef>
              <a:buSzPct val="25000"/>
              <a:buNone/>
            </a:pPr>
            <a:r>
              <a:rPr lang="en-US" sz="1600" i="1" dirty="0" smtClean="0"/>
              <a:t>** </a:t>
            </a:r>
            <a:r>
              <a:rPr lang="en-US" sz="1600" i="1" dirty="0"/>
              <a:t>Be aware that when you run ’docker build .’, all files in the current folder get uploaded to </a:t>
            </a:r>
            <a:r>
              <a:rPr lang="en-US" sz="1600" i="1" dirty="0" err="1"/>
              <a:t>docker</a:t>
            </a:r>
            <a:r>
              <a:rPr lang="en-US" sz="1600" i="1" dirty="0"/>
              <a:t> engine. This may be undesirable, and use of .</a:t>
            </a:r>
            <a:r>
              <a:rPr lang="en-US" sz="1600" i="1" dirty="0" err="1"/>
              <a:t>dockerignore</a:t>
            </a:r>
            <a:r>
              <a:rPr lang="en-US" sz="1600" i="1" dirty="0"/>
              <a:t> will assist with this situation. </a:t>
            </a:r>
            <a:endParaRPr lang="en-US" sz="1600" b="0" i="1" u="none" strike="noStrike" cap="none" dirty="0">
              <a:solidFill>
                <a:schemeClr val="dk1"/>
              </a:solidFill>
              <a:sym typeface="Calibri"/>
            </a:endParaRP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Then run the newly created image</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Docker run –t </a:t>
            </a:r>
            <a:r>
              <a:rPr lang="en-US" sz="1800" b="0" i="0" u="none" strike="noStrike" cap="none" dirty="0" err="1">
                <a:solidFill>
                  <a:schemeClr val="dk1"/>
                </a:solidFill>
                <a:latin typeface="Calibri"/>
                <a:ea typeface="Calibri"/>
                <a:cs typeface="Calibri"/>
                <a:sym typeface="Calibri"/>
              </a:rPr>
              <a:t>myname</a:t>
            </a:r>
            <a:r>
              <a:rPr lang="en-US" sz="1800" b="0" i="0" u="none" strike="noStrike" cap="none" dirty="0">
                <a:solidFill>
                  <a:schemeClr val="dk1"/>
                </a:solidFill>
                <a:latin typeface="Calibri"/>
                <a:ea typeface="Calibri"/>
                <a:cs typeface="Calibri"/>
                <a:sym typeface="Calibri"/>
              </a:rPr>
              <a:t>/</a:t>
            </a:r>
            <a:r>
              <a:rPr lang="en-US" sz="1800" b="0" i="0" u="none" strike="noStrike" cap="none" dirty="0" err="1">
                <a:solidFill>
                  <a:schemeClr val="dk1"/>
                </a:solidFill>
                <a:latin typeface="Calibri"/>
                <a:ea typeface="Calibri"/>
                <a:cs typeface="Calibri"/>
                <a:sym typeface="Calibri"/>
              </a:rPr>
              <a:t>jenkins</a:t>
            </a:r>
            <a:endParaRPr lang="en-US" sz="18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3000" dirty="0">
                <a:solidFill>
                  <a:srgbClr val="E36C09"/>
                </a:solidFill>
              </a:rPr>
              <a:t>Docker </a:t>
            </a:r>
            <a:r>
              <a:rPr lang="en-US" sz="3000" dirty="0" smtClean="0">
                <a:solidFill>
                  <a:srgbClr val="E36C09"/>
                </a:solidFill>
              </a:rPr>
              <a:t>Create your first image</a:t>
            </a:r>
            <a:endParaRPr lang="en-US" sz="3000" dirty="0">
              <a:solidFill>
                <a:srgbClr val="E36C09"/>
              </a:solidFill>
            </a:endParaRP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5172186"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3.1</a:t>
              </a:r>
              <a:endParaRPr lang="en-US" sz="2800" b="1" dirty="0">
                <a:solidFill>
                  <a:srgbClr val="7F7F7F"/>
                </a:solidFill>
                <a:latin typeface="Calibri"/>
                <a:ea typeface="Calibri"/>
                <a:cs typeface="Calibri"/>
                <a:sym typeface="Calibri"/>
              </a:endParaRP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52531" y="1651650"/>
            <a:ext cx="8229600" cy="1865118"/>
          </a:xfrm>
          <a:prstGeom prst="rect">
            <a:avLst/>
          </a:prstGeom>
        </p:spPr>
        <p:txBody>
          <a:bodyPr lIns="91425" tIns="91425" rIns="91425" bIns="91425" anchor="t" anchorCtr="0">
            <a:noAutofit/>
          </a:bodyPr>
          <a:lstStyle/>
          <a:p>
            <a:pPr marL="0" lvl="0" indent="0" rtl="0">
              <a:spcBef>
                <a:spcPts val="0"/>
              </a:spcBef>
              <a:buClr>
                <a:schemeClr val="dk1"/>
              </a:buClr>
              <a:buSzPct val="25000"/>
              <a:buNone/>
            </a:pPr>
            <a:endParaRPr lang="en-US" sz="2000" dirty="0" smtClean="0"/>
          </a:p>
          <a:p>
            <a:pPr marL="0" lvl="0" indent="0" rtl="0">
              <a:spcBef>
                <a:spcPts val="0"/>
              </a:spcBef>
              <a:buClr>
                <a:schemeClr val="dk1"/>
              </a:buClr>
              <a:buSzPct val="25000"/>
              <a:buNone/>
            </a:pPr>
            <a:endParaRPr lang="en-US" sz="2000" dirty="0"/>
          </a:p>
          <a:p>
            <a:pPr marL="0" lvl="0" indent="0">
              <a:spcBef>
                <a:spcPts val="0"/>
              </a:spcBef>
              <a:buSzPct val="25000"/>
              <a:buNone/>
            </a:pPr>
            <a:r>
              <a:rPr lang="en-US" sz="2000" dirty="0">
                <a:hlinkClick r:id="rId4"/>
              </a:rPr>
              <a:t>https://github.com/shekhar2010us/microservices_monolithic_docker/blob/master/</a:t>
            </a:r>
            <a:r>
              <a:rPr lang="en-US" sz="2000" dirty="0" smtClean="0">
                <a:hlinkClick r:id="rId4"/>
              </a:rPr>
              <a:t>docker_create_image.md</a:t>
            </a:r>
            <a:endParaRPr lang="en-US" sz="2000" dirty="0" smtClean="0"/>
          </a:p>
          <a:p>
            <a:pPr marL="0" lvl="0" indent="0">
              <a:spcBef>
                <a:spcPts val="0"/>
              </a:spcBef>
              <a:buSzPct val="25000"/>
              <a:buNone/>
            </a:pPr>
            <a:endParaRPr lang="en-US" sz="2000" dirty="0" smtClean="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45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14" name="TextBox 13"/>
          <p:cNvSpPr txBox="1"/>
          <p:nvPr/>
        </p:nvSpPr>
        <p:spPr>
          <a:xfrm>
            <a:off x="578283" y="4518068"/>
            <a:ext cx="2206133" cy="738664"/>
          </a:xfrm>
          <a:prstGeom prst="rect">
            <a:avLst/>
          </a:prstGeom>
          <a:noFill/>
        </p:spPr>
        <p:txBody>
          <a:bodyPr wrap="square" rtlCol="0">
            <a:spAutoFit/>
          </a:bodyPr>
          <a:lstStyle/>
          <a:p>
            <a:r>
              <a:rPr lang="en-US" dirty="0" smtClean="0"/>
              <a:t>** Day 2:</a:t>
            </a:r>
          </a:p>
          <a:p>
            <a:r>
              <a:rPr lang="en-US" dirty="0" smtClean="0"/>
              <a:t>Exercise 3.1, 3.2, 3.3</a:t>
            </a:r>
          </a:p>
          <a:p>
            <a:r>
              <a:rPr lang="en-US" dirty="0" smtClean="0"/>
              <a:t>11 am </a:t>
            </a:r>
            <a:r>
              <a:rPr lang="mr-IN" dirty="0" smtClean="0"/>
              <a:t>–</a:t>
            </a:r>
            <a:r>
              <a:rPr lang="en-US" dirty="0" smtClean="0"/>
              <a:t> 1 pm ET</a:t>
            </a:r>
            <a:endParaRPr lang="en-US" dirty="0"/>
          </a:p>
        </p:txBody>
      </p:sp>
    </p:spTree>
    <p:extLst>
      <p:ext uri="{BB962C8B-B14F-4D97-AF65-F5344CB8AC3E}">
        <p14:creationId xmlns:p14="http://schemas.microsoft.com/office/powerpoint/2010/main" val="15872101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a:solidFill>
                  <a:srgbClr val="E36C09"/>
                </a:solidFill>
              </a:rPr>
              <a:t>Dockerfile Exercises</a:t>
            </a:r>
          </a:p>
          <a:p>
            <a:pPr lvl="0" algn="l" rtl="0">
              <a:spcBef>
                <a:spcPts val="0"/>
              </a:spcBef>
              <a:buNone/>
            </a:pPr>
            <a:endParaRPr sz="4000">
              <a:solidFill>
                <a:srgbClr val="E36C09"/>
              </a:solidFill>
            </a:endParaRPr>
          </a:p>
        </p:txBody>
      </p:sp>
      <p:sp>
        <p:nvSpPr>
          <p:cNvPr id="568" name="Shape 568"/>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Exercise 2.2 &amp; 2.3 in Docker Labs</a:t>
            </a:r>
          </a:p>
          <a:p>
            <a:pPr marL="0" lvl="0" indent="0" rtl="0">
              <a:spcBef>
                <a:spcPts val="0"/>
              </a:spcBef>
              <a:buNone/>
            </a:pPr>
            <a:r>
              <a:rPr lang="en-US" sz="1800" u="sng" dirty="0" smtClean="0">
                <a:solidFill>
                  <a:schemeClr val="hlink"/>
                </a:solidFill>
                <a:latin typeface="Arial"/>
                <a:ea typeface="Arial"/>
                <a:cs typeface="Arial"/>
                <a:sym typeface="Arial"/>
                <a:hlinkClick r:id="rId3"/>
              </a:rPr>
              <a:t>https://github.com/docker/labs/blob/master/beginner/chapters/webapps.md</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NB: You can skip the second part of step 2.3.4 (“Push Your Image”) unless you want to first create yourself an account at </a:t>
            </a:r>
            <a:r>
              <a:rPr lang="en-US" sz="1800" dirty="0" err="1">
                <a:latin typeface="Arial"/>
                <a:ea typeface="Arial"/>
                <a:cs typeface="Arial"/>
                <a:sym typeface="Arial"/>
              </a:rPr>
              <a:t>hub.docker.com</a:t>
            </a:r>
            <a:r>
              <a:rPr lang="en-US" sz="1800" dirty="0">
                <a:latin typeface="Arial"/>
                <a:ea typeface="Arial"/>
                <a:cs typeface="Arial"/>
                <a:sym typeface="Arial"/>
              </a:rPr>
              <a:t>.</a:t>
            </a:r>
          </a:p>
          <a:p>
            <a:pPr marL="0" lvl="0" indent="0" rtl="0">
              <a:spcBef>
                <a:spcPts val="0"/>
              </a:spcBef>
              <a:buNone/>
            </a:pPr>
            <a:endParaRPr sz="2400" dirty="0"/>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grpSp>
        <p:nvGrpSpPr>
          <p:cNvPr id="13" name="Shape 397"/>
          <p:cNvGrpSpPr/>
          <p:nvPr/>
        </p:nvGrpSpPr>
        <p:grpSpPr>
          <a:xfrm>
            <a:off x="152400" y="762000"/>
            <a:ext cx="5172186" cy="1066800"/>
            <a:chOff x="457200" y="2971800"/>
            <a:chExt cx="4572000" cy="1066800"/>
          </a:xfrm>
        </p:grpSpPr>
        <p:pic>
          <p:nvPicPr>
            <p:cNvPr id="14"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5"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3.2</a:t>
              </a:r>
              <a:endParaRPr lang="en-US" sz="2800" b="1" dirty="0">
                <a:solidFill>
                  <a:srgbClr val="7F7F7F"/>
                </a:solidFill>
                <a:latin typeface="Calibri"/>
                <a:ea typeface="Calibri"/>
                <a:cs typeface="Calibri"/>
                <a:sym typeface="Calibri"/>
              </a:endParaRPr>
            </a:p>
          </p:txBody>
        </p:sp>
        <p:cxnSp>
          <p:nvCxnSpPr>
            <p:cNvPr id="16"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7"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a:solidFill>
                  <a:srgbClr val="E36C09"/>
                </a:solidFill>
              </a:rPr>
              <a:t>Dockerfile Optimization</a:t>
            </a:r>
          </a:p>
          <a:p>
            <a:pPr lvl="0" algn="l" rtl="0">
              <a:spcBef>
                <a:spcPts val="0"/>
              </a:spcBef>
              <a:buNone/>
            </a:pPr>
            <a:endParaRPr sz="4000">
              <a:solidFill>
                <a:srgbClr val="E36C09"/>
              </a:solidFill>
            </a:endParaRPr>
          </a:p>
        </p:txBody>
      </p:sp>
      <p:sp>
        <p:nvSpPr>
          <p:cNvPr id="579" name="Shape 579"/>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This exercise covers optimizing </a:t>
            </a:r>
            <a:r>
              <a:rPr lang="en-US" sz="1800" dirty="0" err="1"/>
              <a:t>dockerfile</a:t>
            </a:r>
            <a:r>
              <a:rPr lang="en-US" sz="1800" dirty="0"/>
              <a:t> to reduce the number of layers</a:t>
            </a:r>
          </a:p>
          <a:p>
            <a:pPr marL="0" lvl="0" indent="0" rtl="0">
              <a:spcBef>
                <a:spcPts val="0"/>
              </a:spcBef>
              <a:buNone/>
            </a:pPr>
            <a:endParaRPr sz="1800" dirty="0"/>
          </a:p>
          <a:p>
            <a:pPr marL="0" lvl="0" indent="0" rtl="0">
              <a:spcBef>
                <a:spcPts val="0"/>
              </a:spcBef>
              <a:buNone/>
            </a:pPr>
            <a:r>
              <a:rPr lang="en-US" sz="1800" u="sng" dirty="0">
                <a:solidFill>
                  <a:schemeClr val="hlink"/>
                </a:solidFill>
                <a:hlinkClick r:id="rId3"/>
              </a:rPr>
              <a:t>https://github.com/docker/dceu_tutorials/blob/master/11-infrastructure-as-code.md</a:t>
            </a:r>
            <a:r>
              <a:rPr lang="en-US" sz="1800" dirty="0"/>
              <a:t> </a:t>
            </a: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1</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grpSp>
        <p:nvGrpSpPr>
          <p:cNvPr id="13" name="Shape 397"/>
          <p:cNvGrpSpPr/>
          <p:nvPr/>
        </p:nvGrpSpPr>
        <p:grpSpPr>
          <a:xfrm>
            <a:off x="152400" y="762000"/>
            <a:ext cx="5172186" cy="1066800"/>
            <a:chOff x="457200" y="2971800"/>
            <a:chExt cx="4572000" cy="1066800"/>
          </a:xfrm>
        </p:grpSpPr>
        <p:pic>
          <p:nvPicPr>
            <p:cNvPr id="14"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5"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3.3</a:t>
              </a:r>
              <a:endParaRPr lang="en-US" sz="2800" b="1" dirty="0">
                <a:solidFill>
                  <a:srgbClr val="7F7F7F"/>
                </a:solidFill>
                <a:latin typeface="Calibri"/>
                <a:ea typeface="Calibri"/>
                <a:cs typeface="Calibri"/>
                <a:sym typeface="Calibri"/>
              </a:endParaRPr>
            </a:p>
          </p:txBody>
        </p:sp>
        <p:cxnSp>
          <p:nvCxnSpPr>
            <p:cNvPr id="16"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7"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30" name="Rectangle 29"/>
          <p:cNvSpPr/>
          <p:nvPr/>
        </p:nvSpPr>
        <p:spPr>
          <a:xfrm>
            <a:off x="4816548" y="1183751"/>
            <a:ext cx="4104167" cy="29568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Multi-Stage Build</a:t>
            </a:r>
            <a:endParaRPr lang="en-US" dirty="0"/>
          </a:p>
        </p:txBody>
      </p:sp>
      <p:sp>
        <p:nvSpPr>
          <p:cNvPr id="29" name="Rectangle 28"/>
          <p:cNvSpPr/>
          <p:nvPr/>
        </p:nvSpPr>
        <p:spPr>
          <a:xfrm>
            <a:off x="225928" y="1185293"/>
            <a:ext cx="4306186" cy="29568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endParaRPr>
          </a:p>
        </p:txBody>
      </p:sp>
      <p:sp>
        <p:nvSpPr>
          <p:cNvPr id="584" name="Shape 584"/>
          <p:cNvSpPr txBox="1">
            <a:spLocks noGrp="1"/>
          </p:cNvSpPr>
          <p:nvPr>
            <p:ph type="title"/>
          </p:nvPr>
        </p:nvSpPr>
        <p:spPr>
          <a:xfrm>
            <a:off x="457200" y="-76200"/>
            <a:ext cx="8229600" cy="1143000"/>
          </a:xfrm>
          <a:prstGeom prst="rect">
            <a:avLst/>
          </a:prstGeom>
        </p:spPr>
        <p:txBody>
          <a:bodyPr lIns="91425" tIns="91425" rIns="91425" bIns="91425" anchor="ctr" anchorCtr="0">
            <a:noAutofit/>
          </a:bodyPr>
          <a:lstStyle/>
          <a:p>
            <a:pPr lvl="0">
              <a:spcBef>
                <a:spcPts val="0"/>
              </a:spcBef>
              <a:buNone/>
            </a:pPr>
            <a:r>
              <a:rPr lang="en-US"/>
              <a:t>Multi-stage Build</a:t>
            </a:r>
          </a:p>
        </p:txBody>
      </p:sp>
      <p:sp>
        <p:nvSpPr>
          <p:cNvPr id="8" name="Shape 586"/>
          <p:cNvSpPr txBox="1"/>
          <p:nvPr/>
        </p:nvSpPr>
        <p:spPr>
          <a:xfrm>
            <a:off x="446114" y="4504247"/>
            <a:ext cx="8172000" cy="1378054"/>
          </a:xfrm>
          <a:prstGeom prst="rect">
            <a:avLst/>
          </a:prstGeom>
          <a:noFill/>
          <a:ln>
            <a:noFill/>
          </a:ln>
        </p:spPr>
        <p:txBody>
          <a:bodyPr lIns="91425" tIns="91425" rIns="91425" bIns="91425" anchor="t" anchorCtr="0">
            <a:noAutofit/>
          </a:bodyPr>
          <a:lstStyle/>
          <a:p>
            <a:pPr marL="457200" lvl="0" indent="-228600" rtl="0">
              <a:spcBef>
                <a:spcPts val="0"/>
              </a:spcBef>
              <a:buFont typeface="Calibri"/>
              <a:buChar char="●"/>
            </a:pPr>
            <a:r>
              <a:rPr lang="en-US" sz="1600" b="1" dirty="0" smtClean="0">
                <a:latin typeface="Calibri"/>
                <a:ea typeface="Calibri"/>
                <a:cs typeface="Calibri"/>
                <a:sym typeface="Calibri"/>
              </a:rPr>
              <a:t>Builder Pattern:</a:t>
            </a:r>
            <a:r>
              <a:rPr lang="en-US" sz="1600" dirty="0" smtClean="0">
                <a:latin typeface="Calibri"/>
                <a:ea typeface="Calibri"/>
                <a:cs typeface="Calibri"/>
                <a:sym typeface="Calibri"/>
              </a:rPr>
              <a:t> Common practice to maintain two </a:t>
            </a:r>
            <a:r>
              <a:rPr lang="en-US" sz="1600" dirty="0" err="1" smtClean="0">
                <a:latin typeface="Calibri"/>
                <a:ea typeface="Calibri"/>
                <a:cs typeface="Calibri"/>
                <a:sym typeface="Calibri"/>
              </a:rPr>
              <a:t>dockerfiles</a:t>
            </a:r>
            <a:r>
              <a:rPr lang="en-US" sz="1600" dirty="0" smtClean="0">
                <a:latin typeface="Calibri"/>
                <a:ea typeface="Calibri"/>
                <a:cs typeface="Calibri"/>
                <a:sym typeface="Calibri"/>
              </a:rPr>
              <a:t>. One for development and other for production that contains application and only things needed to run the application</a:t>
            </a:r>
          </a:p>
          <a:p>
            <a:pPr marL="228600" lvl="7"/>
            <a:r>
              <a:rPr lang="en-US" sz="1600" dirty="0" smtClean="0">
                <a:latin typeface="Calibri"/>
                <a:ea typeface="Calibri"/>
                <a:cs typeface="Calibri"/>
                <a:sym typeface="Calibri"/>
              </a:rPr>
              <a:t>This is not ideal !!!! </a:t>
            </a:r>
          </a:p>
          <a:p>
            <a:pPr marL="457200" lvl="7" indent="-228600">
              <a:buFont typeface="Calibri"/>
              <a:buChar char="●"/>
            </a:pPr>
            <a:r>
              <a:rPr lang="en-US" sz="1600" b="1" dirty="0" smtClean="0">
                <a:latin typeface="Calibri"/>
                <a:ea typeface="Calibri"/>
                <a:cs typeface="Calibri"/>
                <a:sym typeface="Calibri"/>
              </a:rPr>
              <a:t>Multi-Stage Build</a:t>
            </a:r>
            <a:r>
              <a:rPr lang="en-US" sz="1600" dirty="0" smtClean="0">
                <a:latin typeface="Calibri"/>
                <a:ea typeface="Calibri"/>
                <a:cs typeface="Calibri"/>
                <a:sym typeface="Calibri"/>
              </a:rPr>
              <a:t>: One stage to another</a:t>
            </a:r>
            <a:endParaRPr lang="en-US" sz="1600" dirty="0">
              <a:latin typeface="Calibri"/>
              <a:ea typeface="Calibri"/>
              <a:cs typeface="Calibri"/>
              <a:sym typeface="Calibri"/>
            </a:endParaRPr>
          </a:p>
        </p:txBody>
      </p:sp>
      <p:grpSp>
        <p:nvGrpSpPr>
          <p:cNvPr id="6" name="Group 5"/>
          <p:cNvGrpSpPr/>
          <p:nvPr/>
        </p:nvGrpSpPr>
        <p:grpSpPr>
          <a:xfrm>
            <a:off x="659218" y="1560319"/>
            <a:ext cx="2785730" cy="783389"/>
            <a:chOff x="818707" y="2061459"/>
            <a:chExt cx="2785730" cy="783389"/>
          </a:xfrm>
        </p:grpSpPr>
        <p:sp>
          <p:nvSpPr>
            <p:cNvPr id="4" name="Rectangle 3"/>
            <p:cNvSpPr/>
            <p:nvPr/>
          </p:nvSpPr>
          <p:spPr>
            <a:xfrm>
              <a:off x="818707" y="2061459"/>
              <a:ext cx="1116418" cy="783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1</a:t>
              </a:r>
              <a:endParaRPr lang="en-US" dirty="0"/>
            </a:p>
          </p:txBody>
        </p:sp>
        <p:sp>
          <p:nvSpPr>
            <p:cNvPr id="11" name="Rectangle 10"/>
            <p:cNvSpPr/>
            <p:nvPr/>
          </p:nvSpPr>
          <p:spPr>
            <a:xfrm>
              <a:off x="2491562" y="2061459"/>
              <a:ext cx="1112875" cy="783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2</a:t>
              </a:r>
              <a:endParaRPr lang="en-US" dirty="0"/>
            </a:p>
          </p:txBody>
        </p:sp>
      </p:grpSp>
      <p:grpSp>
        <p:nvGrpSpPr>
          <p:cNvPr id="5" name="Group 4"/>
          <p:cNvGrpSpPr/>
          <p:nvPr/>
        </p:nvGrpSpPr>
        <p:grpSpPr>
          <a:xfrm>
            <a:off x="5493486" y="1560319"/>
            <a:ext cx="2523461" cy="1740935"/>
            <a:chOff x="4791738" y="2054886"/>
            <a:chExt cx="2523461" cy="1740935"/>
          </a:xfrm>
        </p:grpSpPr>
        <p:sp>
          <p:nvSpPr>
            <p:cNvPr id="12" name="Rectangle 11"/>
            <p:cNvSpPr/>
            <p:nvPr/>
          </p:nvSpPr>
          <p:spPr>
            <a:xfrm>
              <a:off x="4791738" y="2054886"/>
              <a:ext cx="2523461" cy="174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298017" y="2220339"/>
              <a:ext cx="836430" cy="617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Stage 2</a:t>
              </a:r>
              <a:endParaRPr lang="en-US" dirty="0"/>
            </a:p>
          </p:txBody>
        </p:sp>
        <p:sp>
          <p:nvSpPr>
            <p:cNvPr id="15" name="Rectangle 14"/>
            <p:cNvSpPr/>
            <p:nvPr/>
          </p:nvSpPr>
          <p:spPr>
            <a:xfrm>
              <a:off x="5057550" y="2220339"/>
              <a:ext cx="836430" cy="617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Stage 1</a:t>
              </a:r>
              <a:endParaRPr lang="en-US" dirty="0"/>
            </a:p>
          </p:txBody>
        </p:sp>
      </p:grpSp>
      <p:sp>
        <p:nvSpPr>
          <p:cNvPr id="19" name="Rectangle 18"/>
          <p:cNvSpPr/>
          <p:nvPr/>
        </p:nvSpPr>
        <p:spPr>
          <a:xfrm>
            <a:off x="1531087" y="2730563"/>
            <a:ext cx="1158949" cy="691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Shell Script</a:t>
            </a:r>
            <a:endParaRPr lang="en-US" dirty="0"/>
          </a:p>
        </p:txBody>
      </p:sp>
      <p:cxnSp>
        <p:nvCxnSpPr>
          <p:cNvPr id="10" name="Straight Arrow Connector 9"/>
          <p:cNvCxnSpPr>
            <a:stCxn id="4" idx="2"/>
            <a:endCxn id="19" idx="0"/>
          </p:cNvCxnSpPr>
          <p:nvPr/>
        </p:nvCxnSpPr>
        <p:spPr>
          <a:xfrm>
            <a:off x="1217427" y="2343708"/>
            <a:ext cx="893135" cy="3868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a:endCxn id="19" idx="0"/>
          </p:cNvCxnSpPr>
          <p:nvPr/>
        </p:nvCxnSpPr>
        <p:spPr>
          <a:xfrm flipH="1">
            <a:off x="2110562" y="2343708"/>
            <a:ext cx="777949" cy="3868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2"/>
          </p:cNvCxnSpPr>
          <p:nvPr/>
        </p:nvCxnSpPr>
        <p:spPr>
          <a:xfrm flipH="1">
            <a:off x="2110561" y="3421679"/>
            <a:ext cx="1" cy="38477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9806" y="3762415"/>
            <a:ext cx="1061509" cy="307777"/>
          </a:xfrm>
          <a:prstGeom prst="rect">
            <a:avLst/>
          </a:prstGeom>
          <a:noFill/>
        </p:spPr>
        <p:txBody>
          <a:bodyPr wrap="none" rtlCol="0">
            <a:spAutoFit/>
          </a:bodyPr>
          <a:lstStyle/>
          <a:p>
            <a:r>
              <a:rPr lang="en-US" dirty="0" smtClean="0"/>
              <a:t>Application</a:t>
            </a:r>
            <a:endParaRPr lang="en-US" dirty="0"/>
          </a:p>
        </p:txBody>
      </p:sp>
      <p:sp>
        <p:nvSpPr>
          <p:cNvPr id="28" name="TextBox 27"/>
          <p:cNvSpPr txBox="1"/>
          <p:nvPr/>
        </p:nvSpPr>
        <p:spPr>
          <a:xfrm>
            <a:off x="6887225" y="2731625"/>
            <a:ext cx="1061509" cy="307777"/>
          </a:xfrm>
          <a:prstGeom prst="rect">
            <a:avLst/>
          </a:prstGeom>
          <a:noFill/>
        </p:spPr>
        <p:txBody>
          <a:bodyPr wrap="none" rtlCol="0">
            <a:spAutoFit/>
          </a:bodyPr>
          <a:lstStyle/>
          <a:p>
            <a:r>
              <a:rPr lang="en-US" dirty="0" smtClean="0"/>
              <a:t>Application</a:t>
            </a:r>
            <a:endParaRPr lang="en-US" dirty="0"/>
          </a:p>
        </p:txBody>
      </p:sp>
      <p:cxnSp>
        <p:nvCxnSpPr>
          <p:cNvPr id="24" name="Straight Arrow Connector 23"/>
          <p:cNvCxnSpPr>
            <a:stCxn id="15" idx="3"/>
            <a:endCxn id="14" idx="1"/>
          </p:cNvCxnSpPr>
          <p:nvPr/>
        </p:nvCxnSpPr>
        <p:spPr>
          <a:xfrm>
            <a:off x="6595728" y="2034740"/>
            <a:ext cx="40403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4" idx="2"/>
          </p:cNvCxnSpPr>
          <p:nvPr/>
        </p:nvCxnSpPr>
        <p:spPr>
          <a:xfrm>
            <a:off x="7417980" y="2343708"/>
            <a:ext cx="3545" cy="4004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6" name="TextBox 575"/>
          <p:cNvSpPr txBox="1"/>
          <p:nvPr/>
        </p:nvSpPr>
        <p:spPr>
          <a:xfrm>
            <a:off x="5066142" y="3647095"/>
            <a:ext cx="1529586" cy="307777"/>
          </a:xfrm>
          <a:prstGeom prst="rect">
            <a:avLst/>
          </a:prstGeom>
          <a:noFill/>
        </p:spPr>
        <p:txBody>
          <a:bodyPr wrap="none" rtlCol="0">
            <a:spAutoFit/>
          </a:bodyPr>
          <a:lstStyle/>
          <a:p>
            <a:r>
              <a:rPr lang="en-US" dirty="0" smtClean="0">
                <a:solidFill>
                  <a:schemeClr val="tx1">
                    <a:lumMod val="65000"/>
                    <a:lumOff val="35000"/>
                  </a:schemeClr>
                </a:solidFill>
              </a:rPr>
              <a:t>Multi Stage Build</a:t>
            </a:r>
            <a:endParaRPr lang="en-US" dirty="0">
              <a:solidFill>
                <a:schemeClr val="tx1">
                  <a:lumMod val="65000"/>
                  <a:lumOff val="35000"/>
                </a:schemeClr>
              </a:solidFill>
            </a:endParaRPr>
          </a:p>
        </p:txBody>
      </p:sp>
      <p:sp>
        <p:nvSpPr>
          <p:cNvPr id="37" name="TextBox 36"/>
          <p:cNvSpPr txBox="1"/>
          <p:nvPr/>
        </p:nvSpPr>
        <p:spPr>
          <a:xfrm>
            <a:off x="3098445" y="3664581"/>
            <a:ext cx="1369286" cy="307777"/>
          </a:xfrm>
          <a:prstGeom prst="rect">
            <a:avLst/>
          </a:prstGeom>
          <a:noFill/>
        </p:spPr>
        <p:txBody>
          <a:bodyPr wrap="none" rtlCol="0">
            <a:spAutoFit/>
          </a:bodyPr>
          <a:lstStyle/>
          <a:p>
            <a:r>
              <a:rPr lang="en-US" dirty="0" smtClean="0">
                <a:solidFill>
                  <a:schemeClr val="tx1">
                    <a:lumMod val="65000"/>
                    <a:lumOff val="35000"/>
                  </a:schemeClr>
                </a:solidFill>
              </a:rPr>
              <a:t>Builder Pattern</a:t>
            </a:r>
            <a:endParaRPr lang="en-US"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457200" y="-76200"/>
            <a:ext cx="8229600" cy="1143000"/>
          </a:xfrm>
          <a:prstGeom prst="rect">
            <a:avLst/>
          </a:prstGeom>
        </p:spPr>
        <p:txBody>
          <a:bodyPr lIns="91425" tIns="91425" rIns="91425" bIns="91425" anchor="ctr" anchorCtr="0">
            <a:noAutofit/>
          </a:bodyPr>
          <a:lstStyle/>
          <a:p>
            <a:pPr lvl="0">
              <a:spcBef>
                <a:spcPts val="0"/>
              </a:spcBef>
              <a:buNone/>
            </a:pPr>
            <a:r>
              <a:rPr lang="en-US"/>
              <a:t>Multi-stage Build</a:t>
            </a:r>
          </a:p>
        </p:txBody>
      </p:sp>
      <p:sp>
        <p:nvSpPr>
          <p:cNvPr id="585" name="Shape 585"/>
          <p:cNvSpPr txBox="1">
            <a:spLocks noGrp="1"/>
          </p:cNvSpPr>
          <p:nvPr>
            <p:ph type="body" idx="1"/>
          </p:nvPr>
        </p:nvSpPr>
        <p:spPr>
          <a:xfrm>
            <a:off x="457200" y="1850072"/>
            <a:ext cx="8229600" cy="2966428"/>
          </a:xfrm>
          <a:prstGeom prst="rect">
            <a:avLst/>
          </a:prstGeom>
          <a:solidFill>
            <a:srgbClr val="666666"/>
          </a:solidFill>
        </p:spPr>
        <p:txBody>
          <a:bodyPr lIns="91425" tIns="91425" rIns="91425" bIns="91425" anchor="t" anchorCtr="0">
            <a:noAutofit/>
          </a:bodyPr>
          <a:lstStyle/>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first stage does the building</a:t>
            </a:r>
          </a:p>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for UX purposes, I'm naming this stage `build-stage`</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golang:1.8 </a:t>
            </a:r>
            <a:r>
              <a:rPr lang="en-US" sz="1200" b="1" dirty="0">
                <a:solidFill>
                  <a:srgbClr val="FFFFFF"/>
                </a:solidFill>
                <a:latin typeface="Consolas"/>
                <a:ea typeface="Consolas"/>
                <a:cs typeface="Consolas"/>
                <a:sym typeface="Consolas"/>
              </a:rPr>
              <a:t>as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WORKDIR /go/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hello-</a:t>
            </a:r>
            <a:r>
              <a:rPr lang="en-US" sz="1200" dirty="0" err="1">
                <a:solidFill>
                  <a:srgbClr val="FFFFFF"/>
                </a:solidFill>
                <a:latin typeface="Consolas"/>
                <a:ea typeface="Consolas"/>
                <a:cs typeface="Consolas"/>
                <a:sym typeface="Consolas"/>
              </a:rPr>
              <a:t>world.go</a:t>
            </a:r>
            <a:r>
              <a:rPr lang="en-US" sz="1200" dirty="0">
                <a:solidFill>
                  <a:srgbClr val="FFFFFF"/>
                </a:solidFill>
                <a:latin typeface="Consolas"/>
                <a:ea typeface="Consolas"/>
                <a:cs typeface="Consolas"/>
                <a:sym typeface="Consolas"/>
              </a:rPr>
              <a:t> .</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RUN go build -o hello-world .</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starting second 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a:t>
            </a:r>
            <a:r>
              <a:rPr lang="en-US" sz="1200" dirty="0" err="1">
                <a:solidFill>
                  <a:srgbClr val="FFFFFF"/>
                </a:solidFill>
                <a:latin typeface="Consolas"/>
                <a:ea typeface="Consolas"/>
                <a:cs typeface="Consolas"/>
                <a:sym typeface="Consolas"/>
              </a:rPr>
              <a:t>alpine:latest</a:t>
            </a:r>
            <a:endParaRPr lang="en-US"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copy the binary from the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a:t>
            </a:r>
            <a:r>
              <a:rPr lang="en-US" sz="1200" b="1" dirty="0">
                <a:solidFill>
                  <a:srgbClr val="FFFFFF"/>
                </a:solidFill>
                <a:latin typeface="Consolas"/>
                <a:ea typeface="Consolas"/>
                <a:cs typeface="Consolas"/>
                <a:sym typeface="Consolas"/>
              </a:rPr>
              <a:t>--from=build-stage </a:t>
            </a:r>
            <a:r>
              <a:rPr lang="en-US" sz="1200" dirty="0">
                <a:solidFill>
                  <a:srgbClr val="FFFFFF"/>
                </a:solidFill>
                <a:latin typeface="Consolas"/>
                <a:ea typeface="Consolas"/>
                <a:cs typeface="Consolas"/>
                <a:sym typeface="Consolas"/>
              </a:rPr>
              <a:t>/go/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/go-hello-world/hello-world /bin</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CMD hello-world</a:t>
            </a:r>
          </a:p>
        </p:txBody>
      </p:sp>
      <p:sp>
        <p:nvSpPr>
          <p:cNvPr id="587" name="Shape 587"/>
          <p:cNvSpPr txBox="1">
            <a:spLocks noGrp="1"/>
          </p:cNvSpPr>
          <p:nvPr>
            <p:ph type="body" idx="1"/>
          </p:nvPr>
        </p:nvSpPr>
        <p:spPr>
          <a:xfrm>
            <a:off x="457200" y="4873200"/>
            <a:ext cx="8229600" cy="1143000"/>
          </a:xfrm>
          <a:prstGeom prst="rect">
            <a:avLst/>
          </a:prstGeom>
          <a:solidFill>
            <a:srgbClr val="666666"/>
          </a:solidFill>
        </p:spPr>
        <p:txBody>
          <a:bodyPr lIns="91425" tIns="91425" rIns="91425" bIns="91425" anchor="t" anchorCtr="0">
            <a:noAutofit/>
          </a:bodyPr>
          <a:lstStyle/>
          <a:p>
            <a:pPr lvl="0" rtl="0">
              <a:spcBef>
                <a:spcPts val="0"/>
              </a:spcBef>
              <a:buNone/>
            </a:pPr>
            <a:r>
              <a:rPr lang="en-US" sz="1200" dirty="0">
                <a:solidFill>
                  <a:srgbClr val="FFFFFF"/>
                </a:solidFill>
                <a:latin typeface="Consolas"/>
                <a:ea typeface="Consolas"/>
                <a:cs typeface="Consolas"/>
                <a:sym typeface="Consolas"/>
              </a:rPr>
              <a:t>$ </a:t>
            </a:r>
            <a:r>
              <a:rPr lang="en-US" sz="1200" dirty="0" err="1">
                <a:solidFill>
                  <a:srgbClr val="FFFFFF"/>
                </a:solidFill>
                <a:latin typeface="Consolas"/>
                <a:ea typeface="Consolas"/>
                <a:cs typeface="Consolas"/>
                <a:sym typeface="Consolas"/>
              </a:rPr>
              <a:t>docker</a:t>
            </a:r>
            <a:r>
              <a:rPr lang="en-US" sz="1200" dirty="0">
                <a:solidFill>
                  <a:srgbClr val="FFFFFF"/>
                </a:solidFill>
                <a:latin typeface="Consolas"/>
                <a:ea typeface="Consolas"/>
                <a:cs typeface="Consolas"/>
                <a:sym typeface="Consolas"/>
              </a:rPr>
              <a:t> images</a:t>
            </a:r>
          </a:p>
          <a:p>
            <a:pPr lvl="0" rtl="0">
              <a:spcBef>
                <a:spcPts val="0"/>
              </a:spcBef>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REPOSITORY          TAG                 IMAGE ID            CREATED             SIZE</a:t>
            </a:r>
          </a:p>
          <a:p>
            <a:pPr lvl="0" rtl="0">
              <a:spcBef>
                <a:spcPts val="0"/>
              </a:spcBef>
              <a:buNone/>
            </a:pPr>
            <a:r>
              <a:rPr lang="en-US" sz="1200" dirty="0">
                <a:solidFill>
                  <a:srgbClr val="EA9999"/>
                </a:solidFill>
                <a:latin typeface="Consolas"/>
                <a:ea typeface="Consolas"/>
                <a:cs typeface="Consolas"/>
                <a:sym typeface="Consolas"/>
              </a:rPr>
              <a:t>single-stage</a:t>
            </a:r>
            <a:r>
              <a:rPr lang="en-US" sz="1200" dirty="0">
                <a:solidFill>
                  <a:srgbClr val="FFFFFF"/>
                </a:solidFill>
                <a:latin typeface="Consolas"/>
                <a:ea typeface="Consolas"/>
                <a:cs typeface="Consolas"/>
                <a:sym typeface="Consolas"/>
              </a:rPr>
              <a:t>        latest              58328409dbf7        2 minutes ago       </a:t>
            </a:r>
            <a:r>
              <a:rPr lang="en-US" sz="1200" dirty="0">
                <a:solidFill>
                  <a:srgbClr val="EA9999"/>
                </a:solidFill>
                <a:latin typeface="Consolas"/>
                <a:ea typeface="Consolas"/>
                <a:cs typeface="Consolas"/>
                <a:sym typeface="Consolas"/>
              </a:rPr>
              <a:t>704MB</a:t>
            </a:r>
          </a:p>
          <a:p>
            <a:pPr lvl="0" rtl="0">
              <a:spcBef>
                <a:spcPts val="0"/>
              </a:spcBef>
              <a:buNone/>
            </a:pPr>
            <a:r>
              <a:rPr lang="en-US" sz="1200" dirty="0">
                <a:solidFill>
                  <a:srgbClr val="B6D7A8"/>
                </a:solidFill>
                <a:latin typeface="Consolas"/>
                <a:ea typeface="Consolas"/>
                <a:cs typeface="Consolas"/>
                <a:sym typeface="Consolas"/>
              </a:rPr>
              <a:t>multi-stage</a:t>
            </a:r>
            <a:r>
              <a:rPr lang="en-US" sz="1200" dirty="0">
                <a:solidFill>
                  <a:srgbClr val="FFFFFF"/>
                </a:solidFill>
                <a:latin typeface="Consolas"/>
                <a:ea typeface="Consolas"/>
                <a:cs typeface="Consolas"/>
                <a:sym typeface="Consolas"/>
              </a:rPr>
              <a:t>         latest              9af3c2a2bf40        23 minutes ago      </a:t>
            </a:r>
            <a:r>
              <a:rPr lang="en-US" sz="1200" dirty="0">
                <a:solidFill>
                  <a:srgbClr val="B6D7A8"/>
                </a:solidFill>
                <a:latin typeface="Consolas"/>
                <a:ea typeface="Consolas"/>
                <a:cs typeface="Consolas"/>
                <a:sym typeface="Consolas"/>
              </a:rPr>
              <a:t>5.54MB</a:t>
            </a:r>
          </a:p>
        </p:txBody>
      </p:sp>
      <p:sp>
        <p:nvSpPr>
          <p:cNvPr id="6" name="Shape 586"/>
          <p:cNvSpPr txBox="1"/>
          <p:nvPr/>
        </p:nvSpPr>
        <p:spPr>
          <a:xfrm>
            <a:off x="457200" y="822768"/>
            <a:ext cx="8172000" cy="882000"/>
          </a:xfrm>
          <a:prstGeom prst="rect">
            <a:avLst/>
          </a:prstGeom>
          <a:noFill/>
          <a:ln>
            <a:noFill/>
          </a:ln>
        </p:spPr>
        <p:txBody>
          <a:bodyPr lIns="91425" tIns="91425" rIns="91425" bIns="91425" anchor="t" anchorCtr="0">
            <a:noAutofit/>
          </a:bodyPr>
          <a:lstStyle/>
          <a:p>
            <a:pPr marL="457200" lvl="0" indent="-228600" rtl="0">
              <a:spcBef>
                <a:spcPts val="0"/>
              </a:spcBef>
              <a:buFont typeface="Calibri"/>
              <a:buChar char="●"/>
            </a:pPr>
            <a:r>
              <a:rPr lang="en-US" dirty="0">
                <a:latin typeface="Calibri"/>
                <a:ea typeface="Calibri"/>
                <a:cs typeface="Calibri"/>
                <a:sym typeface="Calibri"/>
              </a:rPr>
              <a:t>New as of Docker 17.05</a:t>
            </a:r>
          </a:p>
          <a:p>
            <a:pPr marL="457200" lvl="0" indent="-228600" rtl="0">
              <a:spcBef>
                <a:spcPts val="0"/>
              </a:spcBef>
              <a:buFont typeface="Calibri"/>
              <a:buChar char="●"/>
            </a:pPr>
            <a:r>
              <a:rPr lang="en-US" dirty="0">
                <a:latin typeface="Calibri"/>
                <a:ea typeface="Calibri"/>
                <a:cs typeface="Calibri"/>
                <a:sym typeface="Calibri"/>
              </a:rPr>
              <a:t>Allows “ship artifacts, not build environments”</a:t>
            </a:r>
          </a:p>
          <a:p>
            <a:pPr marL="457200" lvl="0" indent="-228600">
              <a:spcBef>
                <a:spcPts val="0"/>
              </a:spcBef>
              <a:buFont typeface="Calibri"/>
              <a:buChar char="●"/>
            </a:pPr>
            <a:r>
              <a:rPr lang="en-US" dirty="0">
                <a:latin typeface="Calibri"/>
                <a:ea typeface="Calibri"/>
                <a:cs typeface="Calibri"/>
                <a:sym typeface="Calibri"/>
              </a:rPr>
              <a:t>Ideal for languages like Go, where binaries are built in a heavyweight environment, but can ship the binary in a lightweight container.</a:t>
            </a:r>
          </a:p>
        </p:txBody>
      </p:sp>
    </p:spTree>
    <p:extLst>
      <p:ext uri="{BB962C8B-B14F-4D97-AF65-F5344CB8AC3E}">
        <p14:creationId xmlns:p14="http://schemas.microsoft.com/office/powerpoint/2010/main" val="13260111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Monitoring</a:t>
            </a:r>
          </a:p>
        </p:txBody>
      </p:sp>
      <p:sp>
        <p:nvSpPr>
          <p:cNvPr id="663" name="Shape 663"/>
          <p:cNvSpPr txBox="1">
            <a:spLocks noGrp="1"/>
          </p:cNvSpPr>
          <p:nvPr>
            <p:ph type="body" idx="1"/>
          </p:nvPr>
        </p:nvSpPr>
        <p:spPr>
          <a:xfrm>
            <a:off x="457200" y="2385104"/>
            <a:ext cx="8229600" cy="1324947"/>
          </a:xfrm>
          <a:prstGeom prst="rect">
            <a:avLst/>
          </a:prstGeom>
          <a:noFill/>
          <a:ln>
            <a:noFill/>
          </a:ln>
        </p:spPr>
        <p:txBody>
          <a:bodyPr lIns="91425" tIns="45700" rIns="91425" bIns="45700" anchor="t" anchorCtr="0">
            <a:noAutofit/>
          </a:bodyPr>
          <a:lstStyle/>
          <a:p>
            <a:pPr marL="0" marR="0" lvl="0" indent="-69850" algn="l" rtl="0">
              <a:spcBef>
                <a:spcPts val="0"/>
              </a:spcBef>
              <a:spcAft>
                <a:spcPts val="0"/>
              </a:spcAft>
              <a:buClr>
                <a:schemeClr val="dk1"/>
              </a:buClr>
              <a:buSzPct val="61111"/>
              <a:buFont typeface="Arial"/>
              <a:buNone/>
            </a:pPr>
            <a:endParaRPr sz="1800" dirty="0"/>
          </a:p>
          <a:p>
            <a:pPr marL="0" marR="0" lvl="0" indent="-69850" algn="l" rtl="0">
              <a:spcBef>
                <a:spcPts val="0"/>
              </a:spcBef>
              <a:spcAft>
                <a:spcPts val="0"/>
              </a:spcAft>
              <a:buClr>
                <a:schemeClr val="dk1"/>
              </a:buClr>
              <a:buSzPct val="61111"/>
              <a:buFont typeface="Arial"/>
              <a:buNone/>
            </a:pPr>
            <a:r>
              <a:rPr lang="en-US" sz="1800" dirty="0" err="1"/>
              <a:t>sudo</a:t>
            </a:r>
            <a:r>
              <a:rPr lang="en-US" sz="1800" dirty="0"/>
              <a:t> </a:t>
            </a:r>
            <a:r>
              <a:rPr lang="en-US" sz="1800" dirty="0" err="1"/>
              <a:t>docker</a:t>
            </a:r>
            <a:r>
              <a:rPr lang="en-US" sz="1800" dirty="0"/>
              <a:t> run --volume=/:/</a:t>
            </a:r>
            <a:r>
              <a:rPr lang="en-US" sz="1800" dirty="0" err="1"/>
              <a:t>rootfs:ro</a:t>
            </a:r>
            <a:r>
              <a:rPr lang="en-US" sz="1800" dirty="0"/>
              <a:t> --volume=/</a:t>
            </a:r>
            <a:r>
              <a:rPr lang="en-US" sz="1800" dirty="0" err="1"/>
              <a:t>var</a:t>
            </a:r>
            <a:r>
              <a:rPr lang="en-US" sz="1800" dirty="0"/>
              <a:t>/run:/</a:t>
            </a:r>
            <a:r>
              <a:rPr lang="en-US" sz="1800" dirty="0" err="1"/>
              <a:t>var</a:t>
            </a:r>
            <a:r>
              <a:rPr lang="en-US" sz="1800" dirty="0"/>
              <a:t>/</a:t>
            </a:r>
            <a:r>
              <a:rPr lang="en-US" sz="1800" dirty="0" err="1"/>
              <a:t>run:rw</a:t>
            </a:r>
            <a:r>
              <a:rPr lang="en-US" sz="1800" dirty="0"/>
              <a:t> --volume=/sys:/</a:t>
            </a:r>
            <a:r>
              <a:rPr lang="en-US" sz="1800" dirty="0" err="1"/>
              <a:t>sys:ro</a:t>
            </a:r>
            <a:r>
              <a:rPr lang="en-US" sz="1800" dirty="0"/>
              <a:t> --volume=/</a:t>
            </a:r>
            <a:r>
              <a:rPr lang="en-US" sz="1800" dirty="0" err="1"/>
              <a:t>var</a:t>
            </a:r>
            <a:r>
              <a:rPr lang="en-US" sz="1800" dirty="0"/>
              <a:t>/lib/</a:t>
            </a:r>
            <a:r>
              <a:rPr lang="en-US" sz="1800" dirty="0" err="1"/>
              <a:t>docker</a:t>
            </a:r>
            <a:r>
              <a:rPr lang="en-US" sz="1800" dirty="0"/>
              <a:t>/:/</a:t>
            </a:r>
            <a:r>
              <a:rPr lang="en-US" sz="1800" dirty="0" err="1"/>
              <a:t>var</a:t>
            </a:r>
            <a:r>
              <a:rPr lang="en-US" sz="1800" dirty="0"/>
              <a:t>/lib/</a:t>
            </a:r>
            <a:r>
              <a:rPr lang="en-US" sz="1800" dirty="0" err="1"/>
              <a:t>docker:ro</a:t>
            </a:r>
            <a:r>
              <a:rPr lang="en-US" sz="1800" dirty="0"/>
              <a:t> --publish=8080:8080 --detach=true --</a:t>
            </a:r>
            <a:r>
              <a:rPr lang="en-US" sz="1800" dirty="0" smtClean="0"/>
              <a:t>name=cadvisor1 </a:t>
            </a:r>
            <a:r>
              <a:rPr lang="en-US" sz="1800" dirty="0"/>
              <a:t>google/</a:t>
            </a:r>
            <a:r>
              <a:rPr lang="en-US" sz="1800" dirty="0" err="1"/>
              <a:t>cadvisor:latest</a:t>
            </a:r>
            <a:endParaRPr lang="en-US" sz="1800" dirty="0"/>
          </a:p>
          <a:p>
            <a:pPr marL="0" marR="0" lvl="0" indent="0" algn="l" rtl="0">
              <a:spcBef>
                <a:spcPts val="0"/>
              </a:spcBef>
              <a:spcAft>
                <a:spcPts val="0"/>
              </a:spcAft>
              <a:buClr>
                <a:schemeClr val="dk1"/>
              </a:buClr>
              <a:buSzPct val="25000"/>
              <a:buFont typeface="Calibri"/>
              <a:buNone/>
            </a:pPr>
            <a:endParaRPr sz="1800" dirty="0"/>
          </a:p>
        </p:txBody>
      </p:sp>
      <p:sp>
        <p:nvSpPr>
          <p:cNvPr id="664" name="Shape 664"/>
          <p:cNvSpPr txBox="1"/>
          <p:nvPr/>
        </p:nvSpPr>
        <p:spPr>
          <a:xfrm>
            <a:off x="457200" y="1295400"/>
            <a:ext cx="4572000"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u="sng" dirty="0">
                <a:solidFill>
                  <a:schemeClr val="hlink"/>
                </a:solidFill>
                <a:latin typeface="Arial"/>
                <a:ea typeface="Arial"/>
                <a:cs typeface="Arial"/>
                <a:sym typeface="Arial"/>
                <a:hlinkClick r:id="rId3"/>
              </a:rPr>
              <a:t>https://github.com/google/cadvisor</a:t>
            </a:r>
            <a:r>
              <a:rPr lang="en-US" sz="1800" dirty="0">
                <a:solidFill>
                  <a:schemeClr val="dk1"/>
                </a:solidFill>
                <a:latin typeface="Arial"/>
                <a:ea typeface="Arial"/>
                <a:cs typeface="Arial"/>
                <a:sym typeface="Arial"/>
              </a:rPr>
              <a:t> - Monitor the system from inside the Docker container! </a:t>
            </a:r>
          </a:p>
        </p:txBody>
      </p:sp>
      <p:sp>
        <p:nvSpPr>
          <p:cNvPr id="665" name="Shape 665"/>
          <p:cNvSpPr txBox="1"/>
          <p:nvPr/>
        </p:nvSpPr>
        <p:spPr>
          <a:xfrm>
            <a:off x="457200" y="3970907"/>
            <a:ext cx="45720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rPr>
              <a:t>yourdockerhost</a:t>
            </a:r>
            <a:r>
              <a:rPr lang="en-US" sz="1800">
                <a:solidFill>
                  <a:schemeClr val="dk1"/>
                </a:solidFill>
                <a:latin typeface="Arial"/>
                <a:ea typeface="Arial"/>
                <a:cs typeface="Arial"/>
                <a:sym typeface="Arial"/>
              </a:rPr>
              <a:t>:</a:t>
            </a:r>
            <a:r>
              <a:rPr lang="en-US" sz="1800">
                <a:solidFill>
                  <a:schemeClr val="dk1"/>
                </a:solidFill>
              </a:rPr>
              <a:t>8080</a:t>
            </a:r>
          </a:p>
        </p:txBody>
      </p:sp>
      <p:pic>
        <p:nvPicPr>
          <p:cNvPr id="666" name="Shape 666"/>
          <p:cNvPicPr preferRelativeResize="0"/>
          <p:nvPr/>
        </p:nvPicPr>
        <p:blipFill rotWithShape="1">
          <a:blip r:embed="rId4">
            <a:alphaModFix/>
          </a:blip>
          <a:srcRect/>
          <a:stretch/>
        </p:blipFill>
        <p:spPr>
          <a:xfrm>
            <a:off x="6629400" y="1076730"/>
            <a:ext cx="2057400" cy="903044"/>
          </a:xfrm>
          <a:prstGeom prst="rect">
            <a:avLst/>
          </a:prstGeom>
          <a:noFill/>
          <a:ln>
            <a:noFill/>
          </a:ln>
        </p:spPr>
      </p:pic>
      <p:pic>
        <p:nvPicPr>
          <p:cNvPr id="667" name="Shape 667"/>
          <p:cNvPicPr preferRelativeResize="0"/>
          <p:nvPr/>
        </p:nvPicPr>
        <p:blipFill>
          <a:blip r:embed="rId5">
            <a:alphaModFix/>
          </a:blip>
          <a:stretch>
            <a:fillRect/>
          </a:stretch>
        </p:blipFill>
        <p:spPr>
          <a:xfrm>
            <a:off x="3192850" y="3879007"/>
            <a:ext cx="5578973" cy="2212993"/>
          </a:xfrm>
          <a:prstGeom prst="rect">
            <a:avLst/>
          </a:prstGeom>
          <a:noFill/>
          <a:ln>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Running a Private </a:t>
            </a:r>
            <a:r>
              <a:rPr lang="en-US" sz="3600" b="1" i="0" u="none" strike="noStrike" cap="none" dirty="0">
                <a:solidFill>
                  <a:schemeClr val="dk1"/>
                </a:solidFill>
                <a:latin typeface="Calibri"/>
                <a:ea typeface="Calibri"/>
                <a:cs typeface="Calibri"/>
                <a:sym typeface="Calibri"/>
              </a:rPr>
              <a:t>Docker Registry</a:t>
            </a:r>
          </a:p>
        </p:txBody>
      </p:sp>
      <p:pic>
        <p:nvPicPr>
          <p:cNvPr id="673" name="Shape 673"/>
          <p:cNvPicPr preferRelativeResize="0">
            <a:picLocks noGrp="1"/>
          </p:cNvPicPr>
          <p:nvPr>
            <p:ph type="body" idx="1"/>
          </p:nvPr>
        </p:nvPicPr>
        <p:blipFill rotWithShape="1">
          <a:blip r:embed="rId3">
            <a:alphaModFix/>
          </a:blip>
          <a:srcRect/>
          <a:stretch/>
        </p:blipFill>
        <p:spPr>
          <a:xfrm>
            <a:off x="876300" y="2114550"/>
            <a:ext cx="7391399" cy="2171700"/>
          </a:xfrm>
          <a:prstGeom prst="rect">
            <a:avLst/>
          </a:prstGeom>
          <a:noFill/>
          <a:ln>
            <a:noFill/>
          </a:ln>
        </p:spPr>
      </p:pic>
      <p:sp>
        <p:nvSpPr>
          <p:cNvPr id="674" name="Shape 674"/>
          <p:cNvSpPr txBox="1"/>
          <p:nvPr/>
        </p:nvSpPr>
        <p:spPr>
          <a:xfrm>
            <a:off x="876300" y="1447800"/>
            <a:ext cx="6972300" cy="646331"/>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800" dirty="0" err="1">
                <a:solidFill>
                  <a:schemeClr val="accent2">
                    <a:lumMod val="75000"/>
                  </a:schemeClr>
                </a:solidFill>
                <a:latin typeface="Arial"/>
                <a:ea typeface="Arial"/>
                <a:cs typeface="Arial"/>
                <a:sym typeface="Arial"/>
              </a:rPr>
              <a:t>docker</a:t>
            </a:r>
            <a:r>
              <a:rPr lang="en-US" sz="1800" dirty="0">
                <a:solidFill>
                  <a:schemeClr val="accent2">
                    <a:lumMod val="75000"/>
                  </a:schemeClr>
                </a:solidFill>
                <a:latin typeface="Arial"/>
                <a:ea typeface="Arial"/>
                <a:cs typeface="Arial"/>
                <a:sym typeface="Arial"/>
              </a:rPr>
              <a:t> run -d </a:t>
            </a:r>
            <a:r>
              <a:rPr lang="mr-IN" sz="1800" dirty="0" smtClean="0">
                <a:solidFill>
                  <a:schemeClr val="accent2">
                    <a:lumMod val="75000"/>
                  </a:schemeClr>
                </a:solidFill>
                <a:latin typeface="Arial"/>
                <a:ea typeface="Arial"/>
                <a:cs typeface="Arial"/>
                <a:sym typeface="Arial"/>
              </a:rPr>
              <a:t>–</a:t>
            </a:r>
            <a:r>
              <a:rPr lang="en-US" sz="1800" dirty="0" smtClean="0">
                <a:solidFill>
                  <a:schemeClr val="accent2">
                    <a:lumMod val="75000"/>
                  </a:schemeClr>
                </a:solidFill>
                <a:latin typeface="Arial"/>
                <a:ea typeface="Arial"/>
                <a:cs typeface="Arial"/>
                <a:sym typeface="Arial"/>
              </a:rPr>
              <a:t>p 5000</a:t>
            </a:r>
            <a:r>
              <a:rPr lang="en-US" sz="1800" dirty="0">
                <a:solidFill>
                  <a:schemeClr val="accent2">
                    <a:lumMod val="75000"/>
                  </a:schemeClr>
                </a:solidFill>
                <a:latin typeface="Arial"/>
                <a:ea typeface="Arial"/>
                <a:cs typeface="Arial"/>
                <a:sym typeface="Arial"/>
              </a:rPr>
              <a:t>:5000 registry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675" name="Shape 675"/>
          <p:cNvSpPr/>
          <p:nvPr/>
        </p:nvSpPr>
        <p:spPr>
          <a:xfrm>
            <a:off x="4495800" y="5051439"/>
            <a:ext cx="2971799" cy="892161"/>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6" name="Shape 676"/>
          <p:cNvSpPr/>
          <p:nvPr/>
        </p:nvSpPr>
        <p:spPr>
          <a:xfrm rot="10800000">
            <a:off x="5303802" y="4345517"/>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7" name="Shape 677"/>
          <p:cNvSpPr txBox="1"/>
          <p:nvPr/>
        </p:nvSpPr>
        <p:spPr>
          <a:xfrm>
            <a:off x="4889500" y="5131153"/>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Push/Pull enabled from private registry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ecosystem</a:t>
            </a:r>
          </a:p>
        </p:txBody>
      </p:sp>
      <p:pic>
        <p:nvPicPr>
          <p:cNvPr id="176" name="Shape 176"/>
          <p:cNvPicPr preferRelativeResize="0">
            <a:picLocks noGrp="1"/>
          </p:cNvPicPr>
          <p:nvPr>
            <p:ph type="body" idx="1"/>
          </p:nvPr>
        </p:nvPicPr>
        <p:blipFill rotWithShape="1">
          <a:blip r:embed="rId3">
            <a:alphaModFix/>
          </a:blip>
          <a:srcRect/>
          <a:stretch/>
        </p:blipFill>
        <p:spPr>
          <a:xfrm>
            <a:off x="457200" y="1855175"/>
            <a:ext cx="8229600" cy="3771537"/>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Registry</a:t>
            </a:r>
          </a:p>
        </p:txBody>
      </p:sp>
      <p:sp>
        <p:nvSpPr>
          <p:cNvPr id="683" name="Shape 683"/>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lnSpc>
                <a:spcPct val="120000"/>
              </a:lnSpc>
              <a:spcBef>
                <a:spcPts val="0"/>
              </a:spcBef>
              <a:spcAft>
                <a:spcPts val="0"/>
              </a:spcAft>
              <a:buClr>
                <a:schemeClr val="dk1"/>
              </a:buClr>
              <a:buSzPct val="100000"/>
              <a:buFont typeface="Calibri"/>
              <a:buChar char="•"/>
            </a:pPr>
            <a:r>
              <a:rPr lang="en-US" sz="3200" b="0" i="0" u="none" strike="noStrike" cap="none" dirty="0" smtClean="0">
                <a:solidFill>
                  <a:schemeClr val="dk1"/>
                </a:solidFill>
                <a:latin typeface="Calibri"/>
                <a:ea typeface="Calibri"/>
                <a:cs typeface="Calibri"/>
                <a:sym typeface="Calibri"/>
              </a:rPr>
              <a:t>Tag an image</a:t>
            </a:r>
          </a:p>
          <a:p>
            <a:pPr lvl="1" indent="-342900">
              <a:lnSpc>
                <a:spcPct val="120000"/>
              </a:lnSpc>
              <a:spcBef>
                <a:spcPts val="0"/>
              </a:spcBef>
              <a:buFont typeface="Calibri"/>
              <a:buChar char="•"/>
            </a:pPr>
            <a:r>
              <a:rPr lang="en-US" sz="2000" dirty="0" err="1">
                <a:solidFill>
                  <a:srgbClr val="953735"/>
                </a:solidFill>
              </a:rPr>
              <a:t>docker</a:t>
            </a:r>
            <a:r>
              <a:rPr lang="en-US" sz="2000" dirty="0">
                <a:solidFill>
                  <a:srgbClr val="953735"/>
                </a:solidFill>
              </a:rPr>
              <a:t> tag </a:t>
            </a:r>
            <a:r>
              <a:rPr lang="en-US" sz="2000" dirty="0" err="1">
                <a:solidFill>
                  <a:srgbClr val="953735"/>
                </a:solidFill>
              </a:rPr>
              <a:t>ubuntu</a:t>
            </a:r>
            <a:r>
              <a:rPr lang="en-US" sz="2000" dirty="0">
                <a:solidFill>
                  <a:srgbClr val="953735"/>
                </a:solidFill>
              </a:rPr>
              <a:t> localhost:5000/myubuntu:0.1</a:t>
            </a:r>
            <a:endParaRPr lang="en-US" sz="2000" b="0" i="0" u="none" strike="noStrike" cap="none" dirty="0" smtClean="0">
              <a:solidFill>
                <a:srgbClr val="953735"/>
              </a:solidFill>
              <a:sym typeface="Calibri"/>
            </a:endParaRPr>
          </a:p>
          <a:p>
            <a:pPr marL="342900" marR="0" lvl="0" indent="-342900" algn="l" rtl="0">
              <a:lnSpc>
                <a:spcPct val="120000"/>
              </a:lnSpc>
              <a:spcBef>
                <a:spcPts val="0"/>
              </a:spcBef>
              <a:spcAft>
                <a:spcPts val="0"/>
              </a:spcAft>
              <a:buClr>
                <a:schemeClr val="dk1"/>
              </a:buClr>
              <a:buSzPct val="100000"/>
              <a:buFont typeface="Calibri"/>
              <a:buChar char="•"/>
            </a:pPr>
            <a:r>
              <a:rPr lang="en-US" sz="3200" b="0" i="0" u="none" strike="noStrike" cap="none" dirty="0" smtClean="0">
                <a:solidFill>
                  <a:schemeClr val="dk1"/>
                </a:solidFill>
                <a:latin typeface="Calibri"/>
                <a:ea typeface="Calibri"/>
                <a:cs typeface="Calibri"/>
                <a:sym typeface="Calibri"/>
              </a:rPr>
              <a:t>Push the tagged image to registry</a:t>
            </a:r>
            <a:endParaRPr lang="en-US" sz="3200" b="0" i="0" u="none" strike="noStrike" cap="none" dirty="0">
              <a:solidFill>
                <a:schemeClr val="dk1"/>
              </a:solidFill>
              <a:latin typeface="Calibri"/>
              <a:ea typeface="Calibri"/>
              <a:cs typeface="Calibri"/>
              <a:sym typeface="Calibri"/>
            </a:endParaRPr>
          </a:p>
          <a:p>
            <a:pPr lvl="1" indent="-285750">
              <a:lnSpc>
                <a:spcPct val="120000"/>
              </a:lnSpc>
            </a:pPr>
            <a:r>
              <a:rPr lang="en-US" sz="2000" dirty="0" err="1">
                <a:solidFill>
                  <a:srgbClr val="953735"/>
                </a:solidFill>
              </a:rPr>
              <a:t>d</a:t>
            </a:r>
            <a:r>
              <a:rPr lang="en-US" sz="2000" b="0" i="0" u="none" strike="noStrike" cap="none" dirty="0" err="1" smtClean="0">
                <a:solidFill>
                  <a:srgbClr val="953735"/>
                </a:solidFill>
                <a:sym typeface="Calibri"/>
              </a:rPr>
              <a:t>ocker</a:t>
            </a:r>
            <a:r>
              <a:rPr lang="en-US" sz="2000" b="0" i="0" u="none" strike="noStrike" cap="none" dirty="0" smtClean="0">
                <a:solidFill>
                  <a:srgbClr val="953735"/>
                </a:solidFill>
                <a:sym typeface="Calibri"/>
              </a:rPr>
              <a:t> </a:t>
            </a:r>
            <a:r>
              <a:rPr lang="en-US" sz="2000" b="0" i="0" u="none" strike="noStrike" cap="none" dirty="0">
                <a:solidFill>
                  <a:srgbClr val="953735"/>
                </a:solidFill>
                <a:sym typeface="Calibri"/>
              </a:rPr>
              <a:t>push </a:t>
            </a:r>
            <a:r>
              <a:rPr lang="en-US" sz="2000" dirty="0">
                <a:solidFill>
                  <a:srgbClr val="953735"/>
                </a:solidFill>
              </a:rPr>
              <a:t> localhost:5000/myubuntu:0.1</a:t>
            </a:r>
            <a:endParaRPr lang="en-US" sz="1600" b="0" i="0" u="none" strike="noStrike" cap="none" dirty="0" smtClean="0">
              <a:solidFill>
                <a:schemeClr val="dk1"/>
              </a:solidFill>
              <a:latin typeface="Calibri"/>
              <a:ea typeface="Calibri"/>
              <a:cs typeface="Calibri"/>
              <a:sym typeface="Calibri"/>
            </a:endParaRPr>
          </a:p>
          <a:p>
            <a:pPr lvl="0" indent="-342900">
              <a:lnSpc>
                <a:spcPct val="120000"/>
              </a:lnSpc>
              <a:spcBef>
                <a:spcPts val="0"/>
              </a:spcBef>
            </a:pPr>
            <a:r>
              <a:rPr lang="en-US" dirty="0" smtClean="0"/>
              <a:t>Verify the pushed image</a:t>
            </a:r>
            <a:endParaRPr lang="en-US" dirty="0"/>
          </a:p>
          <a:p>
            <a:pPr lvl="1" indent="-285750">
              <a:lnSpc>
                <a:spcPct val="120000"/>
              </a:lnSpc>
            </a:pPr>
            <a:r>
              <a:rPr lang="en-US" sz="2000" dirty="0" err="1">
                <a:solidFill>
                  <a:srgbClr val="953735"/>
                </a:solidFill>
              </a:rPr>
              <a:t>docker</a:t>
            </a:r>
            <a:r>
              <a:rPr lang="en-US" sz="2000" dirty="0">
                <a:solidFill>
                  <a:srgbClr val="953735"/>
                </a:solidFill>
              </a:rPr>
              <a:t> </a:t>
            </a:r>
            <a:r>
              <a:rPr lang="en-US" sz="2000" dirty="0" err="1" smtClean="0">
                <a:solidFill>
                  <a:srgbClr val="953735"/>
                </a:solidFill>
              </a:rPr>
              <a:t>rmi</a:t>
            </a:r>
            <a:r>
              <a:rPr lang="en-US" sz="2000" dirty="0" smtClean="0">
                <a:solidFill>
                  <a:srgbClr val="953735"/>
                </a:solidFill>
              </a:rPr>
              <a:t> </a:t>
            </a:r>
            <a:r>
              <a:rPr lang="mr-IN" sz="2000" dirty="0" smtClean="0">
                <a:solidFill>
                  <a:srgbClr val="953735"/>
                </a:solidFill>
              </a:rPr>
              <a:t>–</a:t>
            </a:r>
            <a:r>
              <a:rPr lang="en-US" sz="2000" dirty="0" smtClean="0">
                <a:solidFill>
                  <a:srgbClr val="953735"/>
                </a:solidFill>
              </a:rPr>
              <a:t>f </a:t>
            </a:r>
            <a:r>
              <a:rPr lang="en-US" sz="2000" dirty="0" err="1" smtClean="0">
                <a:solidFill>
                  <a:srgbClr val="953735"/>
                </a:solidFill>
              </a:rPr>
              <a:t>ubuntu</a:t>
            </a:r>
            <a:endParaRPr lang="en-US" sz="2000" dirty="0" smtClean="0">
              <a:solidFill>
                <a:srgbClr val="953735"/>
              </a:solidFill>
            </a:endParaRPr>
          </a:p>
          <a:p>
            <a:pPr lvl="1" indent="-285750">
              <a:lnSpc>
                <a:spcPct val="120000"/>
              </a:lnSpc>
            </a:pPr>
            <a:r>
              <a:rPr lang="en-US" sz="2000" dirty="0" err="1">
                <a:solidFill>
                  <a:srgbClr val="953735"/>
                </a:solidFill>
              </a:rPr>
              <a:t>d</a:t>
            </a:r>
            <a:r>
              <a:rPr lang="en-US" sz="2000" dirty="0" err="1" smtClean="0">
                <a:solidFill>
                  <a:srgbClr val="953735"/>
                </a:solidFill>
              </a:rPr>
              <a:t>ocker</a:t>
            </a:r>
            <a:r>
              <a:rPr lang="en-US" sz="2000" dirty="0" smtClean="0">
                <a:solidFill>
                  <a:srgbClr val="953735"/>
                </a:solidFill>
              </a:rPr>
              <a:t> </a:t>
            </a:r>
            <a:r>
              <a:rPr lang="en-US" sz="2000" dirty="0" err="1" smtClean="0">
                <a:solidFill>
                  <a:srgbClr val="953735"/>
                </a:solidFill>
              </a:rPr>
              <a:t>rmi</a:t>
            </a:r>
            <a:r>
              <a:rPr lang="en-US" sz="2000" dirty="0" smtClean="0">
                <a:solidFill>
                  <a:srgbClr val="953735"/>
                </a:solidFill>
              </a:rPr>
              <a:t> </a:t>
            </a:r>
            <a:r>
              <a:rPr lang="mr-IN" sz="2000" dirty="0" smtClean="0">
                <a:solidFill>
                  <a:srgbClr val="953735"/>
                </a:solidFill>
              </a:rPr>
              <a:t>–</a:t>
            </a:r>
            <a:r>
              <a:rPr lang="en-US" sz="2000" dirty="0" smtClean="0">
                <a:solidFill>
                  <a:srgbClr val="953735"/>
                </a:solidFill>
              </a:rPr>
              <a:t>f</a:t>
            </a:r>
            <a:r>
              <a:rPr lang="en-US" sz="1600" dirty="0"/>
              <a:t> </a:t>
            </a:r>
            <a:r>
              <a:rPr lang="en-US" sz="2000" dirty="0">
                <a:solidFill>
                  <a:srgbClr val="953735"/>
                </a:solidFill>
              </a:rPr>
              <a:t>localhost:5000/myubuntu:</a:t>
            </a:r>
            <a:r>
              <a:rPr lang="en-US" sz="2000" dirty="0" smtClean="0">
                <a:solidFill>
                  <a:srgbClr val="953735"/>
                </a:solidFill>
              </a:rPr>
              <a:t>0.1</a:t>
            </a:r>
          </a:p>
          <a:p>
            <a:pPr lvl="1" indent="-285750">
              <a:lnSpc>
                <a:spcPct val="120000"/>
              </a:lnSpc>
            </a:pPr>
            <a:r>
              <a:rPr lang="en-US" sz="2000" dirty="0" err="1">
                <a:solidFill>
                  <a:srgbClr val="953735"/>
                </a:solidFill>
              </a:rPr>
              <a:t>d</a:t>
            </a:r>
            <a:r>
              <a:rPr lang="en-US" sz="2000" dirty="0" err="1" smtClean="0">
                <a:solidFill>
                  <a:srgbClr val="953735"/>
                </a:solidFill>
              </a:rPr>
              <a:t>ocker</a:t>
            </a:r>
            <a:r>
              <a:rPr lang="en-US" sz="2000" dirty="0" smtClean="0">
                <a:solidFill>
                  <a:srgbClr val="953735"/>
                </a:solidFill>
              </a:rPr>
              <a:t> pull </a:t>
            </a:r>
            <a:r>
              <a:rPr lang="en-US" sz="2000" dirty="0">
                <a:solidFill>
                  <a:srgbClr val="953735"/>
                </a:solidFill>
              </a:rPr>
              <a:t>localhost:5000/myubuntu:</a:t>
            </a:r>
            <a:r>
              <a:rPr lang="en-US" sz="2000" dirty="0" smtClean="0">
                <a:solidFill>
                  <a:srgbClr val="953735"/>
                </a:solidFill>
              </a:rPr>
              <a:t>0.1</a:t>
            </a:r>
          </a:p>
          <a:p>
            <a:pPr lvl="1" indent="-285750">
              <a:lnSpc>
                <a:spcPct val="120000"/>
              </a:lnSpc>
            </a:pPr>
            <a:r>
              <a:rPr lang="en-US" sz="2000" dirty="0" smtClean="0">
                <a:solidFill>
                  <a:srgbClr val="953735"/>
                </a:solidFill>
              </a:rPr>
              <a:t>Run a container from the above image</a:t>
            </a:r>
          </a:p>
          <a:p>
            <a:pPr lvl="1" indent="-285750">
              <a:lnSpc>
                <a:spcPct val="120000"/>
              </a:lnSpc>
            </a:pPr>
            <a:endParaRPr lang="en-US" sz="2000" dirty="0" smtClean="0">
              <a:solidFill>
                <a:srgbClr val="953735"/>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sz="3600" b="1" i="0" u="none" strike="noStrike" cap="none" dirty="0" smtClean="0">
                <a:solidFill>
                  <a:schemeClr val="dk1"/>
                </a:solidFill>
                <a:latin typeface="Calibri"/>
                <a:ea typeface="Calibri"/>
                <a:cs typeface="Calibri"/>
                <a:sym typeface="Calibri"/>
              </a:rPr>
              <a:t>Registry Search</a:t>
            </a:r>
            <a:endParaRPr lang="en-US" sz="3600" b="1" i="0" u="none" strike="noStrike" cap="none" dirty="0">
              <a:solidFill>
                <a:schemeClr val="dk1"/>
              </a:solidFill>
              <a:latin typeface="Calibri"/>
              <a:ea typeface="Calibri"/>
              <a:cs typeface="Calibri"/>
              <a:sym typeface="Calibri"/>
            </a:endParaRPr>
          </a:p>
        </p:txBody>
      </p:sp>
      <p:sp>
        <p:nvSpPr>
          <p:cNvPr id="690" name="Shape 690"/>
          <p:cNvSpPr txBox="1">
            <a:spLocks noGrp="1"/>
          </p:cNvSpPr>
          <p:nvPr>
            <p:ph type="body" idx="1"/>
          </p:nvPr>
        </p:nvSpPr>
        <p:spPr>
          <a:xfrm>
            <a:off x="457200" y="1477962"/>
            <a:ext cx="8229600" cy="100224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Search Registry</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https://</a:t>
            </a:r>
            <a:r>
              <a:rPr lang="en-US" sz="1800" b="0" i="0" u="none" strike="noStrike" cap="none" dirty="0" err="1">
                <a:solidFill>
                  <a:schemeClr val="dk1"/>
                </a:solidFill>
                <a:latin typeface="Calibri"/>
                <a:ea typeface="Calibri"/>
                <a:cs typeface="Calibri"/>
                <a:sym typeface="Calibri"/>
              </a:rPr>
              <a:t>docs.docker.com</a:t>
            </a:r>
            <a:r>
              <a:rPr lang="en-US" sz="1800" b="0" i="0" u="none" strike="noStrike" cap="none" dirty="0">
                <a:solidFill>
                  <a:schemeClr val="dk1"/>
                </a:solidFill>
                <a:latin typeface="Calibri"/>
                <a:ea typeface="Calibri"/>
                <a:cs typeface="Calibri"/>
                <a:sym typeface="Calibri"/>
              </a:rPr>
              <a:t>/registry/spec/</a:t>
            </a:r>
            <a:r>
              <a:rPr lang="en-US" sz="1800" b="0" i="0" u="none" strike="noStrike" cap="none" dirty="0" err="1">
                <a:solidFill>
                  <a:schemeClr val="dk1"/>
                </a:solidFill>
                <a:latin typeface="Calibri"/>
                <a:ea typeface="Calibri"/>
                <a:cs typeface="Calibri"/>
                <a:sym typeface="Calibri"/>
              </a:rPr>
              <a:t>api</a:t>
            </a:r>
            <a:r>
              <a:rPr lang="en-US" sz="1800" b="0" i="0" u="none" strike="noStrike" cap="none" dirty="0">
                <a:solidFill>
                  <a:schemeClr val="dk1"/>
                </a:solidFill>
                <a:latin typeface="Calibri"/>
                <a:ea typeface="Calibri"/>
                <a:cs typeface="Calibri"/>
                <a:sym typeface="Calibri"/>
              </a:rPr>
              <a:t>/#listing-repositories</a:t>
            </a:r>
          </a:p>
        </p:txBody>
      </p:sp>
      <p:sp>
        <p:nvSpPr>
          <p:cNvPr id="693" name="Shape 693"/>
          <p:cNvSpPr txBox="1"/>
          <p:nvPr/>
        </p:nvSpPr>
        <p:spPr>
          <a:xfrm>
            <a:off x="419100" y="3655748"/>
            <a:ext cx="8229600" cy="100224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dirty="0">
                <a:solidFill>
                  <a:schemeClr val="dk1"/>
                </a:solidFill>
                <a:latin typeface="Calibri"/>
                <a:ea typeface="Calibri"/>
                <a:cs typeface="Calibri"/>
                <a:sym typeface="Calibri"/>
              </a:rPr>
              <a:t>List Image Tags</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https://</a:t>
            </a:r>
            <a:r>
              <a:rPr lang="en-US" sz="1800" b="0" i="0" u="none" strike="noStrike" cap="none" dirty="0" err="1">
                <a:solidFill>
                  <a:schemeClr val="dk1"/>
                </a:solidFill>
                <a:latin typeface="Calibri"/>
                <a:ea typeface="Calibri"/>
                <a:cs typeface="Calibri"/>
                <a:sym typeface="Calibri"/>
              </a:rPr>
              <a:t>docs.docker.com</a:t>
            </a:r>
            <a:r>
              <a:rPr lang="en-US" sz="1800" b="0" i="0" u="none" strike="noStrike" cap="none" dirty="0">
                <a:solidFill>
                  <a:schemeClr val="dk1"/>
                </a:solidFill>
                <a:latin typeface="Calibri"/>
                <a:ea typeface="Calibri"/>
                <a:cs typeface="Calibri"/>
                <a:sym typeface="Calibri"/>
              </a:rPr>
              <a:t>/registry/spec/</a:t>
            </a:r>
            <a:r>
              <a:rPr lang="en-US" sz="1800" b="0" i="0" u="none" strike="noStrike" cap="none" dirty="0" err="1">
                <a:solidFill>
                  <a:schemeClr val="dk1"/>
                </a:solidFill>
                <a:latin typeface="Calibri"/>
                <a:ea typeface="Calibri"/>
                <a:cs typeface="Calibri"/>
                <a:sym typeface="Calibri"/>
              </a:rPr>
              <a:t>api</a:t>
            </a:r>
            <a:r>
              <a:rPr lang="en-US" sz="1800" b="0" i="0" u="none" strike="noStrike" cap="none" dirty="0">
                <a:solidFill>
                  <a:schemeClr val="dk1"/>
                </a:solidFill>
                <a:latin typeface="Calibri"/>
                <a:ea typeface="Calibri"/>
                <a:cs typeface="Calibri"/>
                <a:sym typeface="Calibri"/>
              </a:rPr>
              <a:t>/#listing-image-tags</a:t>
            </a:r>
          </a:p>
        </p:txBody>
      </p:sp>
      <p:sp>
        <p:nvSpPr>
          <p:cNvPr id="2" name="TextBox 1"/>
          <p:cNvSpPr txBox="1"/>
          <p:nvPr/>
        </p:nvSpPr>
        <p:spPr>
          <a:xfrm>
            <a:off x="1056165" y="2628140"/>
            <a:ext cx="5202942" cy="400110"/>
          </a:xfrm>
          <a:prstGeom prst="rect">
            <a:avLst/>
          </a:prstGeom>
          <a:noFill/>
        </p:spPr>
        <p:txBody>
          <a:bodyPr wrap="none" rtlCol="0">
            <a:spAutoFit/>
          </a:bodyPr>
          <a:lstStyle/>
          <a:p>
            <a:r>
              <a:rPr lang="en-US" sz="2000" dirty="0">
                <a:solidFill>
                  <a:srgbClr val="953735"/>
                </a:solidFill>
              </a:rPr>
              <a:t>curl -XGET http://localhost:5000/v2/_catalog</a:t>
            </a:r>
          </a:p>
        </p:txBody>
      </p:sp>
      <p:sp>
        <p:nvSpPr>
          <p:cNvPr id="3" name="TextBox 2"/>
          <p:cNvSpPr txBox="1"/>
          <p:nvPr/>
        </p:nvSpPr>
        <p:spPr>
          <a:xfrm>
            <a:off x="1081312" y="4728138"/>
            <a:ext cx="6300373" cy="400110"/>
          </a:xfrm>
          <a:prstGeom prst="rect">
            <a:avLst/>
          </a:prstGeom>
          <a:noFill/>
        </p:spPr>
        <p:txBody>
          <a:bodyPr wrap="none" rtlCol="0">
            <a:spAutoFit/>
          </a:bodyPr>
          <a:lstStyle/>
          <a:p>
            <a:r>
              <a:rPr lang="en-US" sz="2000" dirty="0">
                <a:solidFill>
                  <a:srgbClr val="953735"/>
                </a:solidFill>
              </a:rPr>
              <a:t>curl -XGET http://localhost:5000/v2/</a:t>
            </a:r>
            <a:r>
              <a:rPr lang="en-US" sz="2000" dirty="0" err="1">
                <a:solidFill>
                  <a:srgbClr val="953735"/>
                </a:solidFill>
              </a:rPr>
              <a:t>myubuntu</a:t>
            </a:r>
            <a:r>
              <a:rPr lang="en-US" sz="2000" dirty="0">
                <a:solidFill>
                  <a:srgbClr val="953735"/>
                </a:solidFill>
              </a:rPr>
              <a:t>/tags/list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Volumes</a:t>
            </a:r>
          </a:p>
        </p:txBody>
      </p:sp>
      <p:cxnSp>
        <p:nvCxnSpPr>
          <p:cNvPr id="699" name="Shape 699"/>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700" name="Shape 700"/>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4: </a:t>
            </a:r>
            <a:r>
              <a:rPr lang="en-US" sz="2800" b="0" i="0" dirty="0">
                <a:solidFill>
                  <a:srgbClr val="A5A5A5"/>
                </a:solidFill>
                <a:latin typeface="Calibri"/>
                <a:ea typeface="Calibri"/>
                <a:cs typeface="Calibri"/>
                <a:sym typeface="Calibri"/>
              </a:rPr>
              <a:t>DevOps Docker</a:t>
            </a:r>
          </a:p>
        </p:txBody>
      </p:sp>
      <p:pic>
        <p:nvPicPr>
          <p:cNvPr id="701" name="Shape 701"/>
          <p:cNvPicPr preferRelativeResize="0">
            <a:picLocks noGrp="1"/>
          </p:cNvPicPr>
          <p:nvPr>
            <p:ph type="body" idx="1"/>
          </p:nvPr>
        </p:nvPicPr>
        <p:blipFill rotWithShape="1">
          <a:blip r:embed="rId3">
            <a:alphaModFix/>
          </a:blip>
          <a:srcRect/>
          <a:stretch/>
        </p:blipFill>
        <p:spPr>
          <a:xfrm>
            <a:off x="2209800" y="3482419"/>
            <a:ext cx="4724400" cy="2341952"/>
          </a:xfrm>
          <a:prstGeom prst="rect">
            <a:avLst/>
          </a:prstGeom>
          <a:noFill/>
          <a:ln>
            <a:noFill/>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Shape 70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Data volumes</a:t>
            </a:r>
          </a:p>
        </p:txBody>
      </p:sp>
      <p:sp>
        <p:nvSpPr>
          <p:cNvPr id="707" name="Shape 707"/>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600" b="0" i="0" u="none" strike="noStrike" cap="none" dirty="0">
                <a:solidFill>
                  <a:schemeClr val="dk1"/>
                </a:solidFill>
                <a:latin typeface="Calibri"/>
                <a:ea typeface="Calibri"/>
                <a:cs typeface="Calibri"/>
                <a:sym typeface="Calibri"/>
              </a:rPr>
              <a:t>A </a:t>
            </a:r>
            <a:r>
              <a:rPr lang="en-US" sz="1600" b="0" i="1" u="none" strike="noStrike" cap="none" dirty="0">
                <a:solidFill>
                  <a:schemeClr val="dk1"/>
                </a:solidFill>
                <a:latin typeface="Calibri"/>
                <a:ea typeface="Calibri"/>
                <a:cs typeface="Calibri"/>
                <a:sym typeface="Calibri"/>
              </a:rPr>
              <a:t>data volume</a:t>
            </a:r>
            <a:r>
              <a:rPr lang="en-US" sz="1600" b="0" i="0" u="none" strike="noStrike" cap="none" dirty="0">
                <a:solidFill>
                  <a:schemeClr val="dk1"/>
                </a:solidFill>
                <a:latin typeface="Calibri"/>
                <a:ea typeface="Calibri"/>
                <a:cs typeface="Calibri"/>
                <a:sym typeface="Calibri"/>
              </a:rPr>
              <a:t> is a specially-designated directory within one or more containers that bypasses the </a:t>
            </a:r>
            <a:r>
              <a:rPr lang="en-US" sz="1600" b="0" i="1" u="sng" strike="noStrike" cap="none" dirty="0">
                <a:solidFill>
                  <a:schemeClr val="hlink"/>
                </a:solidFill>
                <a:latin typeface="Calibri"/>
                <a:ea typeface="Calibri"/>
                <a:cs typeface="Calibri"/>
                <a:sym typeface="Calibri"/>
                <a:hlinkClick r:id="rId3"/>
              </a:rPr>
              <a:t>Union File System</a:t>
            </a:r>
            <a:r>
              <a:rPr lang="en-US" sz="1600" b="0" i="0" u="none" strike="noStrike" cap="none" dirty="0">
                <a:solidFill>
                  <a:schemeClr val="dk1"/>
                </a:solidFill>
                <a:latin typeface="Calibri"/>
                <a:ea typeface="Calibri"/>
                <a:cs typeface="Calibri"/>
                <a:sym typeface="Calibri"/>
              </a:rPr>
              <a:t>. Data volumes provide several useful features for persistent or shared data:</a:t>
            </a:r>
          </a:p>
          <a:p>
            <a:pPr marL="0" marR="0" lvl="0" indent="0" algn="l" rtl="0">
              <a:spcBef>
                <a:spcPts val="320"/>
              </a:spcBef>
              <a:spcAft>
                <a:spcPts val="0"/>
              </a:spcAft>
              <a:buClr>
                <a:schemeClr val="dk1"/>
              </a:buClr>
              <a:buSzPct val="25000"/>
              <a:buFont typeface="Calibri"/>
              <a:buNone/>
            </a:pPr>
            <a:endParaRPr sz="1600" b="0" i="0" u="none" strike="noStrike" cap="none"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Volumes are initialized when a container is created. If the container’s base image contains data at the specified mount point, that existing data is copied into the new volume upon volume initialization. (Note that this does not apply when </a:t>
            </a:r>
            <a:r>
              <a:rPr lang="en-US" sz="1600" b="0" i="0" u="sng" strike="noStrike" cap="none" dirty="0">
                <a:solidFill>
                  <a:schemeClr val="hlink"/>
                </a:solidFill>
                <a:latin typeface="Calibri"/>
                <a:ea typeface="Calibri"/>
                <a:cs typeface="Calibri"/>
                <a:sym typeface="Calibri"/>
                <a:hlinkClick r:id="rId4"/>
              </a:rPr>
              <a:t>mounting a host directory</a:t>
            </a:r>
            <a:r>
              <a:rPr lang="en-US" sz="1600" b="0" i="0" u="none" strike="noStrike" cap="none" dirty="0">
                <a:solidFill>
                  <a:schemeClr val="dk1"/>
                </a:solidFill>
                <a:latin typeface="Calibri"/>
                <a:ea typeface="Calibri"/>
                <a:cs typeface="Calibri"/>
                <a:sym typeface="Calibri"/>
              </a:rPr>
              <a:t>.)</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Data volumes can be shared and reused among containers.</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Changes to a data volume are made directly.</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Changes to a data volume will not be included when you update an image.</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Data volumes persist even if the container itself is deleted.</a:t>
            </a:r>
          </a:p>
          <a:p>
            <a:pPr marL="342900" marR="0" lvl="0" indent="-342900" algn="l" rtl="0">
              <a:spcBef>
                <a:spcPts val="320"/>
              </a:spcBef>
              <a:spcAft>
                <a:spcPts val="0"/>
              </a:spcAft>
              <a:buClr>
                <a:schemeClr val="dk1"/>
              </a:buClr>
              <a:buSzPct val="100000"/>
              <a:buFont typeface="Calibri"/>
              <a:buNone/>
            </a:pPr>
            <a:endParaRPr sz="1600" b="0" i="0" u="none" strike="noStrike" cap="none"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SzPct val="25000"/>
              <a:buFont typeface="Calibri"/>
              <a:buNone/>
            </a:pPr>
            <a:r>
              <a:rPr lang="en-US" sz="1600" b="0" i="0" u="none" strike="noStrike" cap="none" dirty="0">
                <a:solidFill>
                  <a:schemeClr val="dk1"/>
                </a:solidFill>
                <a:latin typeface="Calibri"/>
                <a:ea typeface="Calibri"/>
                <a:cs typeface="Calibri"/>
                <a:sym typeface="Calibri"/>
              </a:rPr>
              <a:t>Data volumes are designed to persist data, independent of the container’s lifecycle. Docker therefore </a:t>
            </a:r>
            <a:r>
              <a:rPr lang="en-US" sz="1600" b="0" i="1" u="none" strike="noStrike" cap="none" dirty="0">
                <a:solidFill>
                  <a:schemeClr val="dk1"/>
                </a:solidFill>
                <a:latin typeface="Calibri"/>
                <a:ea typeface="Calibri"/>
                <a:cs typeface="Calibri"/>
                <a:sym typeface="Calibri"/>
              </a:rPr>
              <a:t>never</a:t>
            </a:r>
            <a:r>
              <a:rPr lang="en-US" sz="1600" b="0" i="0" u="none" strike="noStrike" cap="none" dirty="0">
                <a:solidFill>
                  <a:schemeClr val="dk1"/>
                </a:solidFill>
                <a:latin typeface="Calibri"/>
                <a:ea typeface="Calibri"/>
                <a:cs typeface="Calibri"/>
                <a:sym typeface="Calibri"/>
              </a:rPr>
              <a:t> automatically deletes volumes when you remove a container, nor will it “garbage collect” volumes that are no longer referenced by a container.</a:t>
            </a:r>
          </a:p>
          <a:p>
            <a:pPr marL="0" marR="0" lvl="0" indent="0" algn="l" rtl="0">
              <a:spcBef>
                <a:spcPts val="640"/>
              </a:spcBef>
              <a:spcAft>
                <a:spcPts val="0"/>
              </a:spcAft>
              <a:buClr>
                <a:schemeClr val="dk1"/>
              </a:buClr>
              <a:buSzPct val="25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Adding a data volume</a:t>
            </a:r>
          </a:p>
        </p:txBody>
      </p:sp>
      <p:sp>
        <p:nvSpPr>
          <p:cNvPr id="713" name="Shape 713"/>
          <p:cNvSpPr txBox="1">
            <a:spLocks noGrp="1"/>
          </p:cNvSpPr>
          <p:nvPr>
            <p:ph type="body" idx="1"/>
          </p:nvPr>
        </p:nvSpPr>
        <p:spPr>
          <a:xfrm>
            <a:off x="457200" y="1477962"/>
            <a:ext cx="3962399"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You can add a </a:t>
            </a:r>
            <a:r>
              <a:rPr lang="en-US" sz="1800" b="1" i="0" u="none" strike="noStrike" cap="none" dirty="0">
                <a:solidFill>
                  <a:srgbClr val="FF0000"/>
                </a:solidFill>
                <a:latin typeface="Calibri"/>
                <a:ea typeface="Calibri"/>
                <a:cs typeface="Calibri"/>
                <a:sym typeface="Calibri"/>
              </a:rPr>
              <a:t>data volume</a:t>
            </a:r>
            <a:r>
              <a:rPr lang="en-US" sz="1800" b="0" i="0" u="none" strike="noStrike" cap="none" dirty="0">
                <a:solidFill>
                  <a:schemeClr val="dk1"/>
                </a:solidFill>
                <a:latin typeface="Calibri"/>
                <a:ea typeface="Calibri"/>
                <a:cs typeface="Calibri"/>
                <a:sym typeface="Calibri"/>
              </a:rPr>
              <a:t> to a container using the -v flag with the docker create and docker run command. You can use the -v multiple times to mount multiple data volumes. Now, mount a single volume in your web application container.</a:t>
            </a:r>
          </a:p>
          <a:p>
            <a:pPr marL="342900" marR="0" lvl="0" indent="-342900" algn="l" rtl="0">
              <a:spcBef>
                <a:spcPts val="320"/>
              </a:spcBef>
              <a:spcAft>
                <a:spcPts val="0"/>
              </a:spcAft>
              <a:buClr>
                <a:schemeClr val="dk1"/>
              </a:buClr>
              <a:buSzPct val="100000"/>
              <a:buFont typeface="Calibri"/>
              <a:buNone/>
            </a:pPr>
            <a:endParaRPr sz="1600" b="0" i="0" u="none" strike="noStrike" cap="none" dirty="0">
              <a:solidFill>
                <a:schemeClr val="dk1"/>
              </a:solidFill>
              <a:latin typeface="Calibri"/>
              <a:ea typeface="Calibri"/>
              <a:cs typeface="Calibri"/>
              <a:sym typeface="Calibri"/>
            </a:endParaRPr>
          </a:p>
          <a:p>
            <a:pPr marL="742950" marR="0" lvl="1" indent="-28575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docker</a:t>
            </a:r>
            <a:r>
              <a:rPr lang="en-US" sz="1600" i="0" u="none" strike="noStrike" cap="none" dirty="0">
                <a:solidFill>
                  <a:schemeClr val="dk1"/>
                </a:solidFill>
                <a:latin typeface="Calibri"/>
                <a:ea typeface="Calibri"/>
                <a:cs typeface="Calibri"/>
                <a:sym typeface="Calibri"/>
              </a:rPr>
              <a:t> run </a:t>
            </a:r>
            <a:r>
              <a:rPr lang="en-US" sz="1600" b="0" i="0" u="none" strike="noStrike" cap="none" dirty="0" smtClean="0">
                <a:solidFill>
                  <a:schemeClr val="dk1"/>
                </a:solidFill>
                <a:latin typeface="Calibri"/>
                <a:ea typeface="Calibri"/>
                <a:cs typeface="Calibri"/>
                <a:sym typeface="Calibri"/>
              </a:rPr>
              <a:t>-it </a:t>
            </a:r>
            <a:r>
              <a:rPr lang="en-US" sz="1600" b="0" i="0" u="none" strike="noStrike" cap="none" dirty="0">
                <a:solidFill>
                  <a:schemeClr val="dk1"/>
                </a:solidFill>
                <a:latin typeface="Calibri"/>
                <a:ea typeface="Calibri"/>
                <a:cs typeface="Calibri"/>
                <a:sym typeface="Calibri"/>
              </a:rPr>
              <a:t>--name </a:t>
            </a:r>
            <a:r>
              <a:rPr lang="en-US" sz="1600" dirty="0" smtClean="0"/>
              <a:t>test1</a:t>
            </a:r>
            <a:r>
              <a:rPr lang="en-US" sz="1600" b="0" i="0" u="none" strike="noStrike" cap="none" dirty="0" smtClean="0">
                <a:solidFill>
                  <a:schemeClr val="dk1"/>
                </a:solidFill>
                <a:latin typeface="Calibri"/>
                <a:ea typeface="Calibri"/>
                <a:cs typeface="Calibri"/>
                <a:sym typeface="Calibri"/>
              </a:rPr>
              <a:t> –v data2:/data </a:t>
            </a:r>
            <a:r>
              <a:rPr lang="en-US" sz="1600" b="0" i="0" u="none" strike="noStrike" cap="none" dirty="0" err="1" smtClean="0">
                <a:solidFill>
                  <a:schemeClr val="dk1"/>
                </a:solidFill>
                <a:latin typeface="Calibri"/>
                <a:ea typeface="Calibri"/>
                <a:cs typeface="Calibri"/>
                <a:sym typeface="Calibri"/>
              </a:rPr>
              <a:t>ubuntu</a:t>
            </a:r>
            <a:endParaRPr lang="en-US" sz="1600" b="0" i="0" u="none" strike="noStrike" cap="none"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SzPct val="25000"/>
              <a:buFont typeface="Calibri"/>
              <a:buNone/>
            </a:pPr>
            <a:endParaRPr sz="1600" b="0" i="0" u="none" strike="noStrike" cap="none" dirty="0">
              <a:solidFill>
                <a:schemeClr val="dk1"/>
              </a:solidFill>
              <a:latin typeface="Calibri"/>
              <a:ea typeface="Calibri"/>
              <a:cs typeface="Calibri"/>
              <a:sym typeface="Calibri"/>
            </a:endParaRPr>
          </a:p>
          <a:p>
            <a:pPr marL="342900" marR="0" lvl="0" indent="-342900" algn="l" rtl="0">
              <a:spcBef>
                <a:spcPts val="360"/>
              </a:spcBef>
              <a:spcAft>
                <a:spcPts val="0"/>
              </a:spcAft>
              <a:buClr>
                <a:schemeClr val="dk1"/>
              </a:buClr>
              <a:buSzPct val="100000"/>
              <a:buFont typeface="Calibri"/>
              <a:buChar char="•"/>
            </a:pPr>
            <a:r>
              <a:rPr lang="en-US" sz="1800" b="0" i="0" u="none" strike="noStrike" cap="none" dirty="0" smtClean="0">
                <a:solidFill>
                  <a:schemeClr val="dk1"/>
                </a:solidFill>
                <a:latin typeface="Calibri"/>
                <a:ea typeface="Calibri"/>
                <a:cs typeface="Calibri"/>
                <a:sym typeface="Calibri"/>
              </a:rPr>
              <a:t>You can share volumes from one container to another using </a:t>
            </a:r>
            <a:r>
              <a:rPr lang="en-US" sz="1800" b="1" i="0" u="none" strike="noStrike" cap="none" dirty="0" smtClean="0">
                <a:solidFill>
                  <a:srgbClr val="FF0000"/>
                </a:solidFill>
                <a:latin typeface="Calibri"/>
                <a:ea typeface="Calibri"/>
                <a:cs typeface="Calibri"/>
                <a:sym typeface="Calibri"/>
              </a:rPr>
              <a:t>volumes-from</a:t>
            </a:r>
            <a:r>
              <a:rPr lang="en-US" sz="1800" b="0" i="0" u="none" strike="noStrike" cap="none" dirty="0" smtClean="0">
                <a:solidFill>
                  <a:schemeClr val="dk1"/>
                </a:solidFill>
                <a:latin typeface="Calibri"/>
                <a:ea typeface="Calibri"/>
                <a:cs typeface="Calibri"/>
                <a:sym typeface="Calibri"/>
              </a:rPr>
              <a:t> tag</a:t>
            </a:r>
            <a:endParaRPr lang="en-US" sz="1800" b="0" i="0" u="none" strike="noStrike" cap="none" dirty="0">
              <a:solidFill>
                <a:schemeClr val="dk1"/>
              </a:solidFill>
              <a:latin typeface="Calibri"/>
              <a:ea typeface="Calibri"/>
              <a:cs typeface="Calibri"/>
              <a:sym typeface="Calibri"/>
            </a:endParaRPr>
          </a:p>
        </p:txBody>
      </p:sp>
      <p:sp>
        <p:nvSpPr>
          <p:cNvPr id="714" name="Shape 714"/>
          <p:cNvSpPr txBox="1"/>
          <p:nvPr/>
        </p:nvSpPr>
        <p:spPr>
          <a:xfrm>
            <a:off x="4953000" y="1477962"/>
            <a:ext cx="3962399"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800" b="0" i="0" dirty="0">
                <a:solidFill>
                  <a:schemeClr val="dk1"/>
                </a:solidFill>
                <a:latin typeface="Calibri"/>
                <a:ea typeface="Calibri"/>
                <a:cs typeface="Calibri"/>
                <a:sym typeface="Calibri"/>
              </a:rPr>
              <a:t>In addition to creating a volume using the -v flag you can also </a:t>
            </a:r>
            <a:r>
              <a:rPr lang="en-US" sz="1800" b="1" i="0" dirty="0">
                <a:solidFill>
                  <a:srgbClr val="FF0000"/>
                </a:solidFill>
                <a:latin typeface="Calibri"/>
                <a:ea typeface="Calibri"/>
                <a:cs typeface="Calibri"/>
                <a:sym typeface="Calibri"/>
              </a:rPr>
              <a:t>mount a directory</a:t>
            </a:r>
            <a:r>
              <a:rPr lang="en-US" sz="1800" b="0" i="0" dirty="0">
                <a:solidFill>
                  <a:schemeClr val="dk1"/>
                </a:solidFill>
                <a:latin typeface="Calibri"/>
                <a:ea typeface="Calibri"/>
                <a:cs typeface="Calibri"/>
                <a:sym typeface="Calibri"/>
              </a:rPr>
              <a:t> from your </a:t>
            </a:r>
            <a:r>
              <a:rPr lang="en-US" sz="1800" b="0" i="0" dirty="0" smtClean="0">
                <a:solidFill>
                  <a:schemeClr val="dk1"/>
                </a:solidFill>
                <a:latin typeface="Calibri"/>
                <a:ea typeface="Calibri"/>
                <a:cs typeface="Calibri"/>
                <a:sym typeface="Calibri"/>
              </a:rPr>
              <a:t>Docker engine’s host into a container</a:t>
            </a:r>
            <a:endParaRPr lang="en-US" sz="1800" b="0" i="0"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742950" marR="0" lvl="1" indent="-28575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docker </a:t>
            </a:r>
            <a:r>
              <a:rPr lang="en-US" sz="1600" i="0" u="none" strike="noStrike" cap="none" dirty="0">
                <a:solidFill>
                  <a:schemeClr val="dk1"/>
                </a:solidFill>
                <a:latin typeface="Calibri"/>
                <a:ea typeface="Calibri"/>
                <a:cs typeface="Calibri"/>
                <a:sym typeface="Calibri"/>
              </a:rPr>
              <a:t>run </a:t>
            </a:r>
            <a:r>
              <a:rPr lang="en-US" sz="1600" b="0" i="0" u="none" strike="noStrike" cap="none" dirty="0" smtClean="0">
                <a:solidFill>
                  <a:schemeClr val="dk1"/>
                </a:solidFill>
                <a:latin typeface="Calibri"/>
                <a:ea typeface="Calibri"/>
                <a:cs typeface="Calibri"/>
                <a:sym typeface="Calibri"/>
              </a:rPr>
              <a:t>-it </a:t>
            </a:r>
            <a:r>
              <a:rPr lang="en-US" sz="1600" b="0" i="0" u="none" strike="noStrike" cap="none" dirty="0">
                <a:solidFill>
                  <a:schemeClr val="dk1"/>
                </a:solidFill>
                <a:latin typeface="Calibri"/>
                <a:ea typeface="Calibri"/>
                <a:cs typeface="Calibri"/>
                <a:sym typeface="Calibri"/>
              </a:rPr>
              <a:t>--name </a:t>
            </a:r>
            <a:r>
              <a:rPr lang="en-US" sz="1600" dirty="0" smtClean="0">
                <a:solidFill>
                  <a:schemeClr val="dk1"/>
                </a:solidFill>
                <a:latin typeface="Calibri"/>
                <a:ea typeface="Calibri"/>
                <a:cs typeface="Calibri"/>
                <a:sym typeface="Calibri"/>
              </a:rPr>
              <a:t>test1</a:t>
            </a:r>
            <a:r>
              <a:rPr lang="en-US" sz="1600" b="0" i="0" u="none" strike="noStrike" cap="none" dirty="0" smtClean="0">
                <a:solidFill>
                  <a:schemeClr val="dk1"/>
                </a:solidFill>
                <a:latin typeface="Calibri"/>
                <a:ea typeface="Calibri"/>
                <a:cs typeface="Calibri"/>
                <a:sym typeface="Calibri"/>
              </a:rPr>
              <a:t> </a:t>
            </a:r>
            <a:r>
              <a:rPr lang="en-US" sz="1600" b="0" i="0" u="none" strike="noStrike" cap="none" dirty="0">
                <a:solidFill>
                  <a:schemeClr val="dk1"/>
                </a:solidFill>
                <a:latin typeface="Calibri"/>
                <a:ea typeface="Calibri"/>
                <a:cs typeface="Calibri"/>
                <a:sym typeface="Calibri"/>
              </a:rPr>
              <a:t>-v </a:t>
            </a:r>
            <a:r>
              <a:rPr lang="en-US" sz="1600" b="0" i="0" u="none" strike="noStrike" cap="none" dirty="0" smtClean="0">
                <a:solidFill>
                  <a:schemeClr val="dk1"/>
                </a:solidFill>
                <a:latin typeface="Calibri"/>
                <a:ea typeface="Calibri"/>
                <a:cs typeface="Calibri"/>
                <a:sym typeface="Calibri"/>
              </a:rPr>
              <a:t>/home/</a:t>
            </a:r>
            <a:r>
              <a:rPr lang="en-US" sz="1600" b="0" i="0" u="none" strike="noStrike" cap="none" dirty="0" err="1" smtClean="0">
                <a:solidFill>
                  <a:schemeClr val="dk1"/>
                </a:solidFill>
                <a:latin typeface="Calibri"/>
                <a:ea typeface="Calibri"/>
                <a:cs typeface="Calibri"/>
                <a:sym typeface="Calibri"/>
              </a:rPr>
              <a:t>ubuntu</a:t>
            </a:r>
            <a:r>
              <a:rPr lang="en-US" sz="1600" b="0" i="0" u="none" strike="noStrike" cap="none" dirty="0" smtClean="0">
                <a:solidFill>
                  <a:schemeClr val="dk1"/>
                </a:solidFill>
                <a:latin typeface="Calibri"/>
                <a:ea typeface="Calibri"/>
                <a:cs typeface="Calibri"/>
                <a:sym typeface="Calibri"/>
              </a:rPr>
              <a:t>/</a:t>
            </a:r>
            <a:r>
              <a:rPr lang="en-US" sz="1600" b="0" i="0" u="none" strike="noStrike" cap="none" dirty="0" err="1" smtClean="0">
                <a:solidFill>
                  <a:schemeClr val="dk1"/>
                </a:solidFill>
                <a:latin typeface="Calibri"/>
                <a:ea typeface="Calibri"/>
                <a:cs typeface="Calibri"/>
                <a:sym typeface="Calibri"/>
              </a:rPr>
              <a:t>src</a:t>
            </a:r>
            <a:r>
              <a:rPr lang="en-US" sz="1600" b="0" i="0" u="none" strike="noStrike" cap="none" dirty="0" smtClean="0">
                <a:solidFill>
                  <a:schemeClr val="dk1"/>
                </a:solidFill>
                <a:latin typeface="Calibri"/>
                <a:ea typeface="Calibri"/>
                <a:cs typeface="Calibri"/>
                <a:sym typeface="Calibri"/>
              </a:rPr>
              <a:t>:/data </a:t>
            </a:r>
            <a:r>
              <a:rPr lang="en-US" sz="1600" b="0" i="0" u="none" strike="noStrike" cap="none" dirty="0" err="1" smtClean="0">
                <a:solidFill>
                  <a:schemeClr val="dk1"/>
                </a:solidFill>
                <a:latin typeface="Calibri"/>
                <a:ea typeface="Calibri"/>
                <a:cs typeface="Calibri"/>
                <a:sym typeface="Calibri"/>
              </a:rPr>
              <a:t>ubuntu</a:t>
            </a:r>
            <a:endParaRPr lang="en-US" sz="1600" b="0" i="0" u="none" strike="noStrike" cap="none" dirty="0">
              <a:solidFill>
                <a:schemeClr val="dk1"/>
              </a:solidFill>
              <a:latin typeface="Calibri"/>
              <a:ea typeface="Calibri"/>
              <a:cs typeface="Calibri"/>
              <a:sym typeface="Calibri"/>
            </a:endParaRPr>
          </a:p>
          <a:p>
            <a:pPr marL="742950" marR="0" lvl="1" indent="-285750" algn="l" rtl="0">
              <a:spcBef>
                <a:spcPts val="280"/>
              </a:spcBef>
              <a:spcAft>
                <a:spcPts val="0"/>
              </a:spcAft>
              <a:buClr>
                <a:schemeClr val="dk1"/>
              </a:buClr>
              <a:buFont typeface="Calibri"/>
              <a:buNone/>
            </a:pPr>
            <a:endParaRPr sz="1400" b="0" i="0" u="none" strike="noStrike" cap="none" dirty="0">
              <a:solidFill>
                <a:schemeClr val="dk1"/>
              </a:solidFill>
              <a:latin typeface="Calibri"/>
              <a:ea typeface="Calibri"/>
              <a:cs typeface="Calibri"/>
              <a:sym typeface="Calibri"/>
            </a:endParaRPr>
          </a:p>
          <a:p>
            <a:pPr marR="0" lvl="0" algn="l" rtl="0">
              <a:spcBef>
                <a:spcPts val="360"/>
              </a:spcBef>
              <a:spcAft>
                <a:spcPts val="0"/>
              </a:spcAft>
              <a:buClr>
                <a:schemeClr val="dk1"/>
              </a:buClr>
              <a:buSzPct val="100000"/>
            </a:pPr>
            <a:r>
              <a:rPr lang="en-US" sz="1800" b="0" i="0" dirty="0">
                <a:solidFill>
                  <a:schemeClr val="dk1"/>
                </a:solidFill>
                <a:latin typeface="Calibri"/>
                <a:ea typeface="Calibri"/>
                <a:cs typeface="Calibri"/>
                <a:sym typeface="Calibri"/>
              </a:rPr>
              <a:t>This command mounts the host directory, </a:t>
            </a:r>
            <a:r>
              <a:rPr lang="en-US" sz="1800" b="0" i="0" dirty="0" smtClean="0">
                <a:solidFill>
                  <a:schemeClr val="dk1"/>
                </a:solidFill>
                <a:latin typeface="Calibri"/>
                <a:ea typeface="Calibri"/>
                <a:cs typeface="Calibri"/>
                <a:sym typeface="Calibri"/>
              </a:rPr>
              <a:t>/home/</a:t>
            </a:r>
            <a:r>
              <a:rPr lang="en-US" sz="1800" dirty="0" err="1" smtClean="0">
                <a:solidFill>
                  <a:schemeClr val="dk1"/>
                </a:solidFill>
                <a:latin typeface="Calibri"/>
                <a:ea typeface="Calibri"/>
                <a:cs typeface="Calibri"/>
                <a:sym typeface="Calibri"/>
              </a:rPr>
              <a:t>u</a:t>
            </a:r>
            <a:r>
              <a:rPr lang="en-US" sz="1800" b="0" i="0" dirty="0" err="1" smtClean="0">
                <a:solidFill>
                  <a:schemeClr val="dk1"/>
                </a:solidFill>
                <a:latin typeface="Calibri"/>
                <a:ea typeface="Calibri"/>
                <a:cs typeface="Calibri"/>
                <a:sym typeface="Calibri"/>
              </a:rPr>
              <a:t>buntu</a:t>
            </a:r>
            <a:r>
              <a:rPr lang="en-US" sz="1800" b="0" i="0" dirty="0" smtClean="0">
                <a:solidFill>
                  <a:schemeClr val="dk1"/>
                </a:solidFill>
                <a:latin typeface="Calibri"/>
                <a:ea typeface="Calibri"/>
                <a:cs typeface="Calibri"/>
                <a:sym typeface="Calibri"/>
              </a:rPr>
              <a:t>/</a:t>
            </a:r>
            <a:r>
              <a:rPr lang="en-US" sz="1800" b="0" i="0" dirty="0" err="1" smtClean="0">
                <a:solidFill>
                  <a:schemeClr val="dk1"/>
                </a:solidFill>
                <a:latin typeface="Calibri"/>
                <a:ea typeface="Calibri"/>
                <a:cs typeface="Calibri"/>
                <a:sym typeface="Calibri"/>
              </a:rPr>
              <a:t>src</a:t>
            </a:r>
            <a:r>
              <a:rPr lang="en-US" sz="1800" b="0" i="0" dirty="0" smtClean="0">
                <a:solidFill>
                  <a:schemeClr val="dk1"/>
                </a:solidFill>
                <a:latin typeface="Calibri"/>
                <a:ea typeface="Calibri"/>
                <a:cs typeface="Calibri"/>
                <a:sym typeface="Calibri"/>
              </a:rPr>
              <a:t>, </a:t>
            </a:r>
            <a:r>
              <a:rPr lang="en-US" sz="1800" b="0" i="0" dirty="0">
                <a:solidFill>
                  <a:schemeClr val="dk1"/>
                </a:solidFill>
                <a:latin typeface="Calibri"/>
                <a:ea typeface="Calibri"/>
                <a:cs typeface="Calibri"/>
                <a:sym typeface="Calibri"/>
              </a:rPr>
              <a:t>into the container at </a:t>
            </a:r>
            <a:r>
              <a:rPr lang="en-US" sz="1800" b="0" i="0" dirty="0" smtClean="0">
                <a:solidFill>
                  <a:schemeClr val="dk1"/>
                </a:solidFill>
                <a:latin typeface="Calibri"/>
                <a:ea typeface="Calibri"/>
                <a:cs typeface="Calibri"/>
                <a:sym typeface="Calibri"/>
              </a:rPr>
              <a:t>/</a:t>
            </a:r>
            <a:r>
              <a:rPr lang="en-US" sz="1800" dirty="0" smtClean="0">
                <a:solidFill>
                  <a:schemeClr val="dk1"/>
                </a:solidFill>
                <a:latin typeface="Calibri"/>
                <a:ea typeface="Calibri"/>
                <a:cs typeface="Calibri"/>
                <a:sym typeface="Calibri"/>
              </a:rPr>
              <a:t>data</a:t>
            </a:r>
            <a:r>
              <a:rPr lang="en-US" sz="1800" b="0" i="0" dirty="0" smtClean="0">
                <a:solidFill>
                  <a:schemeClr val="dk1"/>
                </a:solidFill>
                <a:latin typeface="Calibri"/>
                <a:ea typeface="Calibri"/>
                <a:cs typeface="Calibri"/>
                <a:sym typeface="Calibri"/>
              </a:rPr>
              <a:t>. </a:t>
            </a:r>
            <a:r>
              <a:rPr lang="en-US" sz="1800" b="0" i="0" dirty="0">
                <a:solidFill>
                  <a:schemeClr val="dk1"/>
                </a:solidFill>
                <a:latin typeface="Calibri"/>
                <a:ea typeface="Calibri"/>
                <a:cs typeface="Calibri"/>
                <a:sym typeface="Calibri"/>
              </a:rPr>
              <a:t/>
            </a:r>
            <a:br>
              <a:rPr lang="en-US" sz="1800" b="0" i="0" dirty="0">
                <a:solidFill>
                  <a:schemeClr val="dk1"/>
                </a:solidFill>
                <a:latin typeface="Calibri"/>
                <a:ea typeface="Calibri"/>
                <a:cs typeface="Calibri"/>
                <a:sym typeface="Calibri"/>
              </a:rPr>
            </a:br>
            <a:r>
              <a:rPr lang="en-US" sz="1800" b="0" i="0" dirty="0">
                <a:solidFill>
                  <a:schemeClr val="dk1"/>
                </a:solidFill>
                <a:latin typeface="Calibri"/>
                <a:ea typeface="Calibri"/>
                <a:cs typeface="Calibri"/>
                <a:sym typeface="Calibri"/>
              </a:rPr>
              <a:t/>
            </a:r>
            <a:br>
              <a:rPr lang="en-US" sz="1800" b="0" i="0" dirty="0">
                <a:solidFill>
                  <a:schemeClr val="dk1"/>
                </a:solidFill>
                <a:latin typeface="Calibri"/>
                <a:ea typeface="Calibri"/>
                <a:cs typeface="Calibri"/>
                <a:sym typeface="Calibri"/>
              </a:rPr>
            </a:br>
            <a:endParaRPr lang="en-US" sz="1800" b="0" i="0"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SzPct val="25000"/>
              <a:buFont typeface="Calibri"/>
              <a:buNone/>
            </a:pPr>
            <a:r>
              <a:rPr lang="en-US" sz="3200" b="0" i="0" dirty="0">
                <a:solidFill>
                  <a:schemeClr val="dk1"/>
                </a:solidFill>
                <a:latin typeface="Calibri"/>
                <a:ea typeface="Calibri"/>
                <a:cs typeface="Calibri"/>
                <a:sym typeface="Calibri"/>
              </a:rPr>
              <a:t/>
            </a:r>
            <a:br>
              <a:rPr lang="en-US" sz="3200" b="0" i="0" dirty="0">
                <a:solidFill>
                  <a:schemeClr val="dk1"/>
                </a:solidFill>
                <a:latin typeface="Calibri"/>
                <a:ea typeface="Calibri"/>
                <a:cs typeface="Calibri"/>
                <a:sym typeface="Calibri"/>
              </a:rPr>
            </a:br>
            <a:endParaRPr lang="en-US" sz="3200" b="0"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Font typeface="Calibri"/>
              <a:buNone/>
            </a:pPr>
            <a:endParaRPr sz="3200" b="0" i="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59214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Shape 72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volume commands </a:t>
            </a:r>
          </a:p>
        </p:txBody>
      </p:sp>
      <p:graphicFrame>
        <p:nvGraphicFramePr>
          <p:cNvPr id="728" name="Shape 728"/>
          <p:cNvGraphicFramePr/>
          <p:nvPr/>
        </p:nvGraphicFramePr>
        <p:xfrm>
          <a:off x="457200" y="1477962"/>
          <a:ext cx="8229600" cy="18542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l" rtl="0">
                        <a:spcBef>
                          <a:spcPts val="0"/>
                        </a:spcBef>
                        <a:buSzPct val="25000"/>
                        <a:buNone/>
                      </a:pPr>
                      <a:r>
                        <a:rPr lang="en-US" sz="180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create </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Create a volume </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a:t>
                      </a:r>
                      <a:r>
                        <a:rPr lang="en-US" sz="1800" dirty="0" err="1">
                          <a:solidFill>
                            <a:schemeClr val="dk1"/>
                          </a:solidFill>
                          <a:latin typeface="Arial"/>
                          <a:ea typeface="Arial"/>
                          <a:cs typeface="Arial"/>
                          <a:sym typeface="Arial"/>
                        </a:rPr>
                        <a:t>ls</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List volumes</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inspect </a:t>
                      </a:r>
                    </a:p>
                  </a:txBody>
                  <a:tcPr marL="91450" marR="91450" marT="45725" marB="45725"/>
                </a:tc>
                <a:tc>
                  <a:txBody>
                    <a:bodyPr/>
                    <a:lstStyle/>
                    <a:p>
                      <a:pPr marL="0" marR="0" lvl="0" indent="0" algn="l" rtl="0">
                        <a:spcBef>
                          <a:spcPts val="0"/>
                        </a:spcBef>
                        <a:buSzPct val="25000"/>
                        <a:buNone/>
                      </a:pPr>
                      <a:r>
                        <a:rPr lang="en-US" sz="1800"/>
                        <a:t>Detailed information on volume</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Remove volume</a:t>
                      </a: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Working with Volumes</a:t>
            </a:r>
          </a:p>
        </p:txBody>
      </p:sp>
      <p:pic>
        <p:nvPicPr>
          <p:cNvPr id="734" name="Shape 734"/>
          <p:cNvPicPr preferRelativeResize="0"/>
          <p:nvPr/>
        </p:nvPicPr>
        <p:blipFill rotWithShape="1">
          <a:blip r:embed="rId3">
            <a:alphaModFix/>
          </a:blip>
          <a:srcRect/>
          <a:stretch/>
        </p:blipFill>
        <p:spPr>
          <a:xfrm>
            <a:off x="254000" y="1371600"/>
            <a:ext cx="8623299" cy="4114800"/>
          </a:xfrm>
          <a:prstGeom prst="rect">
            <a:avLst/>
          </a:prstGeom>
          <a:noFill/>
          <a:ln>
            <a:noFill/>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Dangling Volumes</a:t>
            </a:r>
          </a:p>
        </p:txBody>
      </p:sp>
      <p:sp>
        <p:nvSpPr>
          <p:cNvPr id="740" name="Shape 740"/>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If container is deleted with a volume attached, the volume remains. Sometimes removing all such ‘dangling’ volumes is desired</a:t>
            </a:r>
          </a:p>
          <a:p>
            <a:pPr marL="742950" marR="0" lvl="1" indent="-285750" algn="l" rtl="0">
              <a:spcBef>
                <a:spcPts val="560"/>
              </a:spcBef>
              <a:spcAft>
                <a:spcPts val="0"/>
              </a:spcAft>
              <a:buClr>
                <a:schemeClr val="dk1"/>
              </a:buClr>
              <a:buSzPct val="100000"/>
              <a:buFont typeface="Calibri"/>
              <a:buChar char="–"/>
            </a:pPr>
            <a:r>
              <a:rPr lang="en-US" dirty="0"/>
              <a:t>$ </a:t>
            </a: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volume </a:t>
            </a:r>
            <a:r>
              <a:rPr lang="en-US" dirty="0"/>
              <a:t>prune</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Dangling Volumes</a:t>
            </a:r>
          </a:p>
        </p:txBody>
      </p:sp>
      <p:sp>
        <p:nvSpPr>
          <p:cNvPr id="746" name="Shape 746"/>
          <p:cNvSpPr txBox="1">
            <a:spLocks noGrp="1"/>
          </p:cNvSpPr>
          <p:nvPr>
            <p:ph type="body" idx="1"/>
          </p:nvPr>
        </p:nvSpPr>
        <p:spPr>
          <a:xfrm>
            <a:off x="457200" y="1477962"/>
            <a:ext cx="8229600" cy="579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Before</a:t>
            </a:r>
          </a:p>
        </p:txBody>
      </p:sp>
      <p:pic>
        <p:nvPicPr>
          <p:cNvPr id="747" name="Shape 747"/>
          <p:cNvPicPr preferRelativeResize="0"/>
          <p:nvPr/>
        </p:nvPicPr>
        <p:blipFill rotWithShape="1">
          <a:blip r:embed="rId3">
            <a:alphaModFix/>
          </a:blip>
          <a:srcRect/>
          <a:stretch/>
        </p:blipFill>
        <p:spPr>
          <a:xfrm>
            <a:off x="457200" y="4191000"/>
            <a:ext cx="7988300" cy="1308100"/>
          </a:xfrm>
          <a:prstGeom prst="rect">
            <a:avLst/>
          </a:prstGeom>
          <a:noFill/>
          <a:ln>
            <a:noFill/>
          </a:ln>
        </p:spPr>
      </p:pic>
      <p:pic>
        <p:nvPicPr>
          <p:cNvPr id="748" name="Shape 748"/>
          <p:cNvPicPr preferRelativeResize="0"/>
          <p:nvPr/>
        </p:nvPicPr>
        <p:blipFill rotWithShape="1">
          <a:blip r:embed="rId4">
            <a:alphaModFix/>
          </a:blip>
          <a:srcRect/>
          <a:stretch/>
        </p:blipFill>
        <p:spPr>
          <a:xfrm>
            <a:off x="457200" y="1935163"/>
            <a:ext cx="8674100" cy="1143000"/>
          </a:xfrm>
          <a:prstGeom prst="rect">
            <a:avLst/>
          </a:prstGeom>
          <a:noFill/>
          <a:ln>
            <a:noFill/>
          </a:ln>
        </p:spPr>
      </p:pic>
      <p:sp>
        <p:nvSpPr>
          <p:cNvPr id="749" name="Shape 749"/>
          <p:cNvSpPr txBox="1"/>
          <p:nvPr/>
        </p:nvSpPr>
        <p:spPr>
          <a:xfrm>
            <a:off x="457200" y="3611562"/>
            <a:ext cx="8229600" cy="579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a:solidFill>
                  <a:schemeClr val="dk1"/>
                </a:solidFill>
                <a:latin typeface="Calibri"/>
                <a:ea typeface="Calibri"/>
                <a:cs typeface="Calibri"/>
                <a:sym typeface="Calibri"/>
              </a:rPr>
              <a:t>After</a:t>
            </a:r>
          </a:p>
        </p:txBody>
      </p:sp>
      <p:pic>
        <p:nvPicPr>
          <p:cNvPr id="750" name="Shape 750"/>
          <p:cNvPicPr preferRelativeResize="0"/>
          <p:nvPr/>
        </p:nvPicPr>
        <p:blipFill rotWithShape="1">
          <a:blip r:embed="rId5">
            <a:alphaModFix/>
          </a:blip>
          <a:srcRect r="24236"/>
          <a:stretch/>
        </p:blipFill>
        <p:spPr>
          <a:xfrm>
            <a:off x="2699400" y="4191000"/>
            <a:ext cx="5987399" cy="238575"/>
          </a:xfrm>
          <a:prstGeom prst="rect">
            <a:avLst/>
          </a:prstGeom>
          <a:noFill/>
          <a:ln>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dirty="0">
                <a:solidFill>
                  <a:srgbClr val="E36C09"/>
                </a:solidFill>
              </a:rPr>
              <a:t>Docker Volumes Exercise</a:t>
            </a:r>
          </a:p>
          <a:p>
            <a:pPr lvl="0" algn="l" rtl="0">
              <a:spcBef>
                <a:spcPts val="0"/>
              </a:spcBef>
              <a:buNone/>
            </a:pPr>
            <a:endParaRPr sz="4000" dirty="0">
              <a:solidFill>
                <a:srgbClr val="E36C09"/>
              </a:solidFill>
            </a:endParaRPr>
          </a:p>
        </p:txBody>
      </p:sp>
      <p:grpSp>
        <p:nvGrpSpPr>
          <p:cNvPr id="756" name="Shape 756"/>
          <p:cNvGrpSpPr/>
          <p:nvPr/>
        </p:nvGrpSpPr>
        <p:grpSpPr>
          <a:xfrm>
            <a:off x="152400" y="762000"/>
            <a:ext cx="45720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761" name="Shape 76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3600" u="sng" dirty="0">
                <a:solidFill>
                  <a:schemeClr val="hlink"/>
                </a:solidFill>
                <a:hlinkClick r:id="rId4"/>
              </a:rPr>
              <a:t>https://goo.gl/gR6XTl</a:t>
            </a:r>
          </a:p>
          <a:p>
            <a:pPr marL="0" lvl="0" indent="0" rtl="0">
              <a:spcBef>
                <a:spcPts val="0"/>
              </a:spcBef>
              <a:buNone/>
            </a:pPr>
            <a:endParaRPr sz="1800" dirty="0">
              <a:solidFill>
                <a:srgbClr val="444444"/>
              </a:solidFill>
            </a:endParaRPr>
          </a:p>
          <a:p>
            <a:pPr marL="0" lvl="0" indent="0" rtl="0">
              <a:spcBef>
                <a:spcPts val="0"/>
              </a:spcBef>
              <a:buNone/>
            </a:pPr>
            <a:r>
              <a:rPr lang="en-US" sz="1800" dirty="0">
                <a:solidFill>
                  <a:srgbClr val="444444"/>
                </a:solidFill>
              </a:rPr>
              <a:t>(</a:t>
            </a:r>
            <a:r>
              <a:rPr lang="en-US" sz="1800" u="sng" dirty="0">
                <a:solidFill>
                  <a:schemeClr val="hlink"/>
                </a:solidFill>
                <a:hlinkClick r:id="rId5"/>
              </a:rPr>
              <a:t>https://github.com/docker/dceu_tutorials/blob/master/07-volumes.md</a:t>
            </a:r>
            <a:r>
              <a:rPr lang="en-US" sz="1800" dirty="0">
                <a:solidFill>
                  <a:srgbClr val="444444"/>
                </a:solidFill>
              </a:rPr>
              <a:t>)</a:t>
            </a:r>
          </a:p>
          <a:p>
            <a:pPr marL="0" lvl="0" indent="0" rtl="0">
              <a:spcBef>
                <a:spcPts val="0"/>
              </a:spcBef>
              <a:buNone/>
            </a:pPr>
            <a:endParaRPr sz="1800" b="1" dirty="0">
              <a:latin typeface="Arial"/>
              <a:ea typeface="Arial"/>
              <a:cs typeface="Arial"/>
              <a:sym typeface="Arial"/>
            </a:endParaRP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182" name="Shape 182"/>
          <p:cNvSpPr txBox="1">
            <a:spLocks noGrp="1"/>
          </p:cNvSpPr>
          <p:nvPr>
            <p:ph type="body" idx="1"/>
          </p:nvPr>
        </p:nvSpPr>
        <p:spPr>
          <a:xfrm>
            <a:off x="1988222" y="1295400"/>
            <a:ext cx="7155778" cy="385603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Image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The basis of a Docker container </a:t>
            </a:r>
          </a:p>
          <a:p>
            <a:pPr marL="342900" marR="0" lvl="0" indent="-342900" algn="l" rtl="0">
              <a:spcBef>
                <a:spcPts val="400"/>
              </a:spcBef>
              <a:spcAft>
                <a:spcPts val="0"/>
              </a:spcAft>
              <a:buClr>
                <a:schemeClr val="dk1"/>
              </a:buClr>
              <a:buSzPct val="100000"/>
              <a:buFont typeface="Calibri"/>
              <a:buNone/>
            </a:pPr>
            <a:endParaRPr sz="20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Container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The standard unit in which the application service resides </a:t>
            </a:r>
          </a:p>
          <a:p>
            <a:pPr marL="0" marR="0" lvl="0" indent="0" algn="l" rtl="0">
              <a:spcBef>
                <a:spcPts val="400"/>
              </a:spcBef>
              <a:spcAft>
                <a:spcPts val="0"/>
              </a:spcAft>
              <a:buClr>
                <a:schemeClr val="dk1"/>
              </a:buClr>
              <a:buSzPct val="25000"/>
              <a:buFont typeface="Calibri"/>
              <a:buNone/>
            </a:pPr>
            <a:endParaRPr sz="2000" b="1"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Engine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Creates, ships and runs Docker containers deployable on physical or virtual host locally, in a datacenter or cloud service provider </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Registry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On-premises registry for image storing and collaboration </a:t>
            </a:r>
          </a:p>
          <a:p>
            <a:pPr marL="342900" marR="0" lvl="0" indent="-342900" algn="l" rtl="0">
              <a:spcBef>
                <a:spcPts val="400"/>
              </a:spcBef>
              <a:spcAft>
                <a:spcPts val="0"/>
              </a:spcAft>
              <a:buClr>
                <a:schemeClr val="dk1"/>
              </a:buClr>
              <a:buSzPct val="100000"/>
              <a:buFont typeface="Calibri"/>
              <a:buNone/>
            </a:pPr>
            <a:endParaRPr sz="2000" b="0" i="0" u="none" strike="noStrike" cap="none" dirty="0">
              <a:solidFill>
                <a:schemeClr val="dk1"/>
              </a:solidFill>
              <a:latin typeface="Calibri"/>
              <a:ea typeface="Calibri"/>
              <a:cs typeface="Calibri"/>
              <a:sym typeface="Calibri"/>
            </a:endParaRPr>
          </a:p>
        </p:txBody>
      </p:sp>
      <p:pic>
        <p:nvPicPr>
          <p:cNvPr id="183" name="Shape 183"/>
          <p:cNvPicPr preferRelativeResize="0"/>
          <p:nvPr/>
        </p:nvPicPr>
        <p:blipFill rotWithShape="1">
          <a:blip r:embed="rId3">
            <a:alphaModFix/>
          </a:blip>
          <a:srcRect/>
          <a:stretch/>
        </p:blipFill>
        <p:spPr>
          <a:xfrm>
            <a:off x="685800" y="1295400"/>
            <a:ext cx="1039955" cy="4385467"/>
          </a:xfrm>
          <a:prstGeom prst="rect">
            <a:avLst/>
          </a:prstGeom>
          <a:no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dk1"/>
                </a:solidFill>
                <a:latin typeface="Calibri"/>
                <a:ea typeface="Calibri"/>
                <a:cs typeface="Calibri"/>
                <a:sym typeface="Calibri"/>
              </a:rPr>
              <a:t>Docker “--volumes-from”</a:t>
            </a:r>
            <a:endParaRPr lang="en-US" sz="3600" b="1" i="0" u="none" strike="noStrike" cap="none" dirty="0">
              <a:solidFill>
                <a:schemeClr val="dk1"/>
              </a:solidFill>
              <a:latin typeface="Calibri"/>
              <a:ea typeface="Calibri"/>
              <a:cs typeface="Calibri"/>
              <a:sym typeface="Calibri"/>
            </a:endParaRPr>
          </a:p>
        </p:txBody>
      </p:sp>
      <p:sp>
        <p:nvSpPr>
          <p:cNvPr id="740" name="Shape 740"/>
          <p:cNvSpPr txBox="1">
            <a:spLocks noGrp="1"/>
          </p:cNvSpPr>
          <p:nvPr>
            <p:ph type="body" idx="1"/>
          </p:nvPr>
        </p:nvSpPr>
        <p:spPr>
          <a:xfrm>
            <a:off x="457200" y="1875896"/>
            <a:ext cx="8229600" cy="3060171"/>
          </a:xfrm>
          <a:prstGeom prst="rect">
            <a:avLst/>
          </a:prstGeom>
          <a:noFill/>
          <a:ln>
            <a:noFill/>
          </a:ln>
        </p:spPr>
        <p:txBody>
          <a:bodyPr lIns="91425" tIns="45700" rIns="91425" bIns="45700" anchor="t" anchorCtr="0">
            <a:noAutofit/>
          </a:bodyPr>
          <a:lstStyle/>
          <a:p>
            <a:pPr marL="0" lvl="0" indent="0">
              <a:spcBef>
                <a:spcPts val="0"/>
              </a:spcBef>
              <a:buNone/>
            </a:pPr>
            <a:endParaRPr lang="en-US" sz="1600" b="1" dirty="0" smtClean="0"/>
          </a:p>
          <a:p>
            <a:pPr marL="0" lvl="0" indent="0">
              <a:spcBef>
                <a:spcPts val="0"/>
              </a:spcBef>
              <a:buNone/>
            </a:pPr>
            <a:endParaRPr lang="en-US" sz="1600" b="1" dirty="0"/>
          </a:p>
          <a:p>
            <a:pPr marL="0" lvl="0" indent="0">
              <a:spcBef>
                <a:spcPts val="0"/>
              </a:spcBef>
              <a:buNone/>
            </a:pPr>
            <a:r>
              <a:rPr lang="en-US" sz="1600" b="1" dirty="0" smtClean="0"/>
              <a:t>volumes-from</a:t>
            </a:r>
            <a:endParaRPr lang="en-US" sz="1600" b="1" dirty="0"/>
          </a:p>
          <a:p>
            <a:pPr marL="285750" indent="-285750">
              <a:spcBef>
                <a:spcPts val="0"/>
              </a:spcBef>
            </a:pPr>
            <a:r>
              <a:rPr lang="en-US" sz="1600" dirty="0"/>
              <a:t>docker volume create --name </a:t>
            </a:r>
            <a:r>
              <a:rPr lang="en-US" sz="1600" dirty="0" smtClean="0"/>
              <a:t>backup</a:t>
            </a:r>
          </a:p>
          <a:p>
            <a:pPr marL="285750" indent="-285750">
              <a:spcBef>
                <a:spcPts val="0"/>
              </a:spcBef>
            </a:pPr>
            <a:r>
              <a:rPr lang="en-US" sz="1600" dirty="0"/>
              <a:t>docker volume create --name </a:t>
            </a:r>
            <a:r>
              <a:rPr lang="en-US" sz="1600" dirty="0" smtClean="0"/>
              <a:t>logs</a:t>
            </a:r>
            <a:endParaRPr lang="en-US" sz="1600" dirty="0"/>
          </a:p>
          <a:p>
            <a:pPr marL="285750" indent="-285750">
              <a:spcBef>
                <a:spcPts val="0"/>
              </a:spcBef>
            </a:pPr>
            <a:r>
              <a:rPr lang="en-US" sz="1600" dirty="0" smtClean="0"/>
              <a:t>docker </a:t>
            </a:r>
            <a:r>
              <a:rPr lang="en-US" sz="1600" dirty="0"/>
              <a:t>run -it --name master -v backup:/backup -v logs:/logs </a:t>
            </a:r>
            <a:r>
              <a:rPr lang="en-US" sz="1600" dirty="0" err="1"/>
              <a:t>ubuntu</a:t>
            </a:r>
            <a:r>
              <a:rPr lang="en-US" sz="1600" dirty="0"/>
              <a:t> </a:t>
            </a:r>
            <a:r>
              <a:rPr lang="en-US" sz="1600" dirty="0" smtClean="0"/>
              <a:t>bash</a:t>
            </a:r>
          </a:p>
          <a:p>
            <a:pPr marL="285750" indent="-285750">
              <a:spcBef>
                <a:spcPts val="0"/>
              </a:spcBef>
            </a:pPr>
            <a:r>
              <a:rPr lang="en-US" sz="1600" dirty="0" smtClean="0"/>
              <a:t>create </a:t>
            </a:r>
            <a:r>
              <a:rPr lang="en-US" sz="1600" dirty="0"/>
              <a:t>sample files in backup &amp; logs folders in </a:t>
            </a:r>
            <a:r>
              <a:rPr lang="en-US" sz="1600" dirty="0" smtClean="0"/>
              <a:t>container</a:t>
            </a:r>
          </a:p>
          <a:p>
            <a:pPr marL="285750" indent="-285750">
              <a:spcBef>
                <a:spcPts val="0"/>
              </a:spcBef>
            </a:pPr>
            <a:r>
              <a:rPr lang="en-US" sz="1600" dirty="0" smtClean="0"/>
              <a:t>You can stop the container, but do not remove it</a:t>
            </a:r>
            <a:endParaRPr lang="en-US" sz="1600" dirty="0"/>
          </a:p>
          <a:p>
            <a:pPr marL="285750" indent="-285750">
              <a:spcBef>
                <a:spcPts val="0"/>
              </a:spcBef>
            </a:pPr>
            <a:r>
              <a:rPr lang="en-US" sz="1600" dirty="0"/>
              <a:t>C</a:t>
            </a:r>
            <a:r>
              <a:rPr lang="en-US" sz="1600" dirty="0" smtClean="0"/>
              <a:t>reate another container </a:t>
            </a:r>
            <a:r>
              <a:rPr lang="en-US" sz="1600" dirty="0"/>
              <a:t>using master </a:t>
            </a:r>
            <a:r>
              <a:rPr lang="en-US" sz="1600" dirty="0" smtClean="0"/>
              <a:t>volumes</a:t>
            </a:r>
          </a:p>
          <a:p>
            <a:pPr marL="685800" lvl="1" indent="-285750">
              <a:spcBef>
                <a:spcPts val="0"/>
              </a:spcBef>
            </a:pPr>
            <a:r>
              <a:rPr lang="en-US" sz="1400" dirty="0" smtClean="0"/>
              <a:t>docker </a:t>
            </a:r>
            <a:r>
              <a:rPr lang="en-US" sz="1400" dirty="0"/>
              <a:t>run -it --name slave1 --volumes-from master </a:t>
            </a:r>
            <a:r>
              <a:rPr lang="en-US" sz="1400" dirty="0" err="1"/>
              <a:t>ubuntu</a:t>
            </a:r>
            <a:r>
              <a:rPr lang="en-US" sz="1400" dirty="0"/>
              <a:t> bash</a:t>
            </a:r>
          </a:p>
          <a:p>
            <a:pPr lvl="0" indent="-342900">
              <a:spcBef>
                <a:spcPts val="0"/>
              </a:spcBef>
            </a:pPr>
            <a:r>
              <a:rPr lang="en-US" sz="1600" dirty="0" smtClean="0"/>
              <a:t>check </a:t>
            </a:r>
            <a:r>
              <a:rPr lang="en-US" sz="1600" dirty="0"/>
              <a:t>the 2 folders ; exit</a:t>
            </a:r>
          </a:p>
        </p:txBody>
      </p:sp>
    </p:spTree>
    <p:extLst>
      <p:ext uri="{BB962C8B-B14F-4D97-AF65-F5344CB8AC3E}">
        <p14:creationId xmlns:p14="http://schemas.microsoft.com/office/powerpoint/2010/main" val="89876700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Volumes</a:t>
            </a:r>
            <a:endParaRPr lang="en-US" dirty="0"/>
          </a:p>
        </p:txBody>
      </p:sp>
      <p:sp>
        <p:nvSpPr>
          <p:cNvPr id="3" name="Text Placeholder 2"/>
          <p:cNvSpPr>
            <a:spLocks noGrp="1"/>
          </p:cNvSpPr>
          <p:nvPr>
            <p:ph type="body" idx="1"/>
          </p:nvPr>
        </p:nvSpPr>
        <p:spPr/>
        <p:txBody>
          <a:bodyPr/>
          <a:lstStyle/>
          <a:p>
            <a:pPr marL="203200" indent="0">
              <a:buNone/>
            </a:pPr>
            <a:r>
              <a:rPr lang="en-US" dirty="0">
                <a:hlinkClick r:id="rId2"/>
              </a:rPr>
              <a:t>https://container42.com/2014/03/29/docker-quicktip-4-remote-volumes</a:t>
            </a:r>
            <a:r>
              <a:rPr lang="en-US" dirty="0" smtClean="0">
                <a:hlinkClick r:id="rId2"/>
              </a:rPr>
              <a:t>/</a:t>
            </a:r>
            <a:endParaRPr lang="en-US" dirty="0" smtClean="0"/>
          </a:p>
          <a:p>
            <a:pPr marL="203200" indent="0">
              <a:buNone/>
            </a:pPr>
            <a:endParaRPr lang="en-US" dirty="0"/>
          </a:p>
        </p:txBody>
      </p:sp>
    </p:spTree>
    <p:extLst>
      <p:ext uri="{BB962C8B-B14F-4D97-AF65-F5344CB8AC3E}">
        <p14:creationId xmlns:p14="http://schemas.microsoft.com/office/powerpoint/2010/main" val="40476099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Volume Plugin - </a:t>
            </a:r>
            <a:r>
              <a:rPr lang="en-US" sz="3600" b="1" i="0" u="none" strike="noStrike" cap="none" dirty="0" err="1">
                <a:solidFill>
                  <a:schemeClr val="dk1"/>
                </a:solidFill>
                <a:latin typeface="Calibri"/>
                <a:ea typeface="Calibri"/>
                <a:cs typeface="Calibri"/>
                <a:sym typeface="Calibri"/>
              </a:rPr>
              <a:t>Flocker</a:t>
            </a:r>
            <a:endParaRPr lang="en-US" sz="3600" b="1" i="0" u="none" strike="noStrike" cap="none" dirty="0">
              <a:solidFill>
                <a:schemeClr val="dk1"/>
              </a:solidFill>
              <a:latin typeface="Calibri"/>
              <a:ea typeface="Calibri"/>
              <a:cs typeface="Calibri"/>
              <a:sym typeface="Calibri"/>
            </a:endParaRPr>
          </a:p>
        </p:txBody>
      </p:sp>
      <p:sp>
        <p:nvSpPr>
          <p:cNvPr id="767" name="Shape 767"/>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600" b="0" i="0" u="sng" strike="noStrike" cap="none" dirty="0">
                <a:solidFill>
                  <a:schemeClr val="hlink"/>
                </a:solidFill>
                <a:latin typeface="Calibri"/>
                <a:ea typeface="Calibri"/>
                <a:cs typeface="Calibri"/>
                <a:sym typeface="Calibri"/>
                <a:hlinkClick r:id="rId3"/>
              </a:rPr>
              <a:t>https://clusterhq.com/flocker/ </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pic>
        <p:nvPicPr>
          <p:cNvPr id="768" name="Shape 768"/>
          <p:cNvPicPr preferRelativeResize="0"/>
          <p:nvPr/>
        </p:nvPicPr>
        <p:blipFill rotWithShape="1">
          <a:blip r:embed="rId4">
            <a:alphaModFix/>
          </a:blip>
          <a:srcRect/>
          <a:stretch/>
        </p:blipFill>
        <p:spPr>
          <a:xfrm>
            <a:off x="2590800" y="1675406"/>
            <a:ext cx="4246388" cy="4196755"/>
          </a:xfrm>
          <a:prstGeom prst="rect">
            <a:avLst/>
          </a:prstGeom>
          <a:noFill/>
          <a:ln>
            <a:noFill/>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Cheat Sheet</a:t>
            </a:r>
          </a:p>
        </p:txBody>
      </p:sp>
      <p:pic>
        <p:nvPicPr>
          <p:cNvPr id="774" name="Shape 774"/>
          <p:cNvPicPr preferRelativeResize="0">
            <a:picLocks noGrp="1"/>
          </p:cNvPicPr>
          <p:nvPr>
            <p:ph type="body" idx="1"/>
          </p:nvPr>
        </p:nvPicPr>
        <p:blipFill rotWithShape="1">
          <a:blip r:embed="rId3">
            <a:alphaModFix/>
          </a:blip>
          <a:srcRect/>
          <a:stretch/>
        </p:blipFill>
        <p:spPr>
          <a:xfrm>
            <a:off x="1370976" y="1477962"/>
            <a:ext cx="6402045" cy="4525961"/>
          </a:xfrm>
          <a:prstGeom prst="rect">
            <a:avLst/>
          </a:prstGeom>
          <a:noFill/>
          <a:ln>
            <a:noFill/>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Networking</a:t>
            </a:r>
          </a:p>
        </p:txBody>
      </p:sp>
      <p:pic>
        <p:nvPicPr>
          <p:cNvPr id="847" name="Shape 847"/>
          <p:cNvPicPr preferRelativeResize="0">
            <a:picLocks noGrp="1"/>
          </p:cNvPicPr>
          <p:nvPr>
            <p:ph type="body" idx="1"/>
          </p:nvPr>
        </p:nvPicPr>
        <p:blipFill rotWithShape="1">
          <a:blip r:embed="rId3">
            <a:alphaModFix/>
          </a:blip>
          <a:srcRect/>
          <a:stretch/>
        </p:blipFill>
        <p:spPr>
          <a:xfrm>
            <a:off x="2309018" y="1477962"/>
            <a:ext cx="4525961" cy="4525961"/>
          </a:xfrm>
          <a:prstGeom prst="rect">
            <a:avLst/>
          </a:prstGeom>
          <a:noFill/>
          <a:ln>
            <a:noFill/>
          </a:ln>
        </p:spPr>
      </p:pic>
    </p:spTree>
    <p:extLst>
      <p:ext uri="{BB962C8B-B14F-4D97-AF65-F5344CB8AC3E}">
        <p14:creationId xmlns:p14="http://schemas.microsoft.com/office/powerpoint/2010/main" val="26758112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Shape 85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Defaults</a:t>
            </a:r>
          </a:p>
        </p:txBody>
      </p:sp>
      <p:sp>
        <p:nvSpPr>
          <p:cNvPr id="853" name="Shape 853"/>
          <p:cNvSpPr txBox="1"/>
          <p:nvPr/>
        </p:nvSpPr>
        <p:spPr>
          <a:xfrm>
            <a:off x="457199" y="1494263"/>
            <a:ext cx="3127477" cy="4114800"/>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Three networks are created by default (bridge, </a:t>
            </a:r>
            <a:r>
              <a:rPr lang="en-US" dirty="0">
                <a:solidFill>
                  <a:schemeClr val="dk1"/>
                </a:solidFill>
              </a:rPr>
              <a:t>host</a:t>
            </a:r>
            <a:r>
              <a:rPr lang="en-US" sz="1400" dirty="0">
                <a:solidFill>
                  <a:schemeClr val="dk1"/>
                </a:solidFill>
                <a:latin typeface="Arial"/>
                <a:ea typeface="Arial"/>
                <a:cs typeface="Arial"/>
                <a:sym typeface="Arial"/>
              </a:rPr>
              <a:t> &amp; </a:t>
            </a:r>
            <a:r>
              <a:rPr lang="en-US" dirty="0">
                <a:solidFill>
                  <a:schemeClr val="dk1"/>
                </a:solidFill>
              </a:rPr>
              <a:t>none</a:t>
            </a:r>
            <a:r>
              <a:rPr lang="en-US" sz="1400" dirty="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400" b="1" i="0" u="none" strike="noStrike" cap="none" dirty="0" err="1">
                <a:solidFill>
                  <a:schemeClr val="accent2">
                    <a:lumMod val="75000"/>
                  </a:schemeClr>
                </a:solidFill>
                <a:latin typeface="Arial"/>
                <a:ea typeface="Arial"/>
                <a:cs typeface="Arial"/>
                <a:sym typeface="Arial"/>
              </a:rPr>
              <a:t>docker</a:t>
            </a:r>
            <a:r>
              <a:rPr lang="en-US" sz="1400" b="1" i="0" u="none" strike="noStrike" cap="none" dirty="0">
                <a:solidFill>
                  <a:schemeClr val="accent2">
                    <a:lumMod val="75000"/>
                  </a:schemeClr>
                </a:solidFill>
                <a:latin typeface="Arial"/>
                <a:ea typeface="Arial"/>
                <a:cs typeface="Arial"/>
                <a:sym typeface="Arial"/>
              </a:rPr>
              <a:t> network ls</a:t>
            </a:r>
          </a:p>
          <a:p>
            <a:pPr marL="742950" marR="0" lvl="1" indent="-285750" algn="l" rtl="0">
              <a:spcBef>
                <a:spcPts val="0"/>
              </a:spcBef>
              <a:spcAft>
                <a:spcPts val="0"/>
              </a:spcAft>
              <a:buClr>
                <a:schemeClr val="dk1"/>
              </a:buClr>
              <a:buFont typeface="Arial"/>
              <a:buNone/>
            </a:pPr>
            <a:endParaRPr sz="1400" b="0" i="0" u="none" strike="noStrike" cap="none"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We can easily inspect the bridge network  </a:t>
            </a:r>
          </a:p>
          <a:p>
            <a:pPr marL="742950" marR="0" lvl="1" indent="-285750" algn="l" rtl="0">
              <a:spcBef>
                <a:spcPts val="0"/>
              </a:spcBef>
              <a:spcAft>
                <a:spcPts val="0"/>
              </a:spcAft>
              <a:buClr>
                <a:schemeClr val="dk1"/>
              </a:buClr>
              <a:buSzPct val="100000"/>
              <a:buFont typeface="Arial"/>
              <a:buChar char="•"/>
            </a:pPr>
            <a:r>
              <a:rPr lang="en-US" sz="1400" b="1" i="0" u="none" strike="noStrike" cap="none" dirty="0" err="1">
                <a:solidFill>
                  <a:srgbClr val="953735"/>
                </a:solidFill>
                <a:latin typeface="Arial"/>
                <a:ea typeface="Arial"/>
                <a:cs typeface="Arial"/>
                <a:sym typeface="Arial"/>
              </a:rPr>
              <a:t>docker</a:t>
            </a:r>
            <a:r>
              <a:rPr lang="en-US" sz="1400" b="1" i="0" u="none" strike="noStrike" cap="none" dirty="0">
                <a:solidFill>
                  <a:srgbClr val="953735"/>
                </a:solidFill>
                <a:latin typeface="Arial"/>
                <a:ea typeface="Arial"/>
                <a:cs typeface="Arial"/>
                <a:sym typeface="Arial"/>
              </a:rPr>
              <a:t> network inspect bridge</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We see that a 172.17.0.0/16 address space is allocated. Created Containers are given an IP in this space by default. </a:t>
            </a:r>
          </a:p>
        </p:txBody>
      </p:sp>
      <p:pic>
        <p:nvPicPr>
          <p:cNvPr id="854" name="Shape 854"/>
          <p:cNvPicPr preferRelativeResize="0"/>
          <p:nvPr/>
        </p:nvPicPr>
        <p:blipFill rotWithShape="1">
          <a:blip r:embed="rId3">
            <a:alphaModFix/>
          </a:blip>
          <a:srcRect/>
          <a:stretch/>
        </p:blipFill>
        <p:spPr>
          <a:xfrm>
            <a:off x="3584676" y="1505414"/>
            <a:ext cx="5559323" cy="3590693"/>
          </a:xfrm>
          <a:prstGeom prst="rect">
            <a:avLst/>
          </a:prstGeom>
          <a:noFill/>
          <a:ln>
            <a:noFill/>
          </a:ln>
        </p:spPr>
      </p:pic>
    </p:spTree>
    <p:extLst>
      <p:ext uri="{BB962C8B-B14F-4D97-AF65-F5344CB8AC3E}">
        <p14:creationId xmlns:p14="http://schemas.microsoft.com/office/powerpoint/2010/main" val="5871178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Shape 85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Defaults</a:t>
            </a:r>
          </a:p>
        </p:txBody>
      </p:sp>
      <p:sp>
        <p:nvSpPr>
          <p:cNvPr id="860" name="Shape 860"/>
          <p:cNvSpPr txBox="1"/>
          <p:nvPr/>
        </p:nvSpPr>
        <p:spPr>
          <a:xfrm>
            <a:off x="5791200" y="1752600"/>
            <a:ext cx="3352799" cy="2246769"/>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Created container is attached to bridge network by default</a:t>
            </a:r>
          </a:p>
          <a:p>
            <a:pPr marL="742950" marR="0" lvl="1" indent="-285750" algn="l" rtl="0">
              <a:spcBef>
                <a:spcPts val="0"/>
              </a:spcBef>
              <a:spcAft>
                <a:spcPts val="0"/>
              </a:spcAft>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Can be attached to user created networks as well with –network flag</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Container is assigned 172.17.0.2 </a:t>
            </a:r>
            <a:r>
              <a:rPr lang="en-US" sz="1400" dirty="0" err="1">
                <a:solidFill>
                  <a:schemeClr val="dk1"/>
                </a:solidFill>
                <a:latin typeface="Arial"/>
                <a:ea typeface="Arial"/>
                <a:cs typeface="Arial"/>
                <a:sym typeface="Arial"/>
              </a:rPr>
              <a:t>ip</a:t>
            </a:r>
            <a:r>
              <a:rPr lang="en-US" sz="1400" dirty="0">
                <a:solidFill>
                  <a:schemeClr val="dk1"/>
                </a:solidFill>
                <a:latin typeface="Arial"/>
                <a:ea typeface="Arial"/>
                <a:cs typeface="Arial"/>
                <a:sym typeface="Arial"/>
              </a:rPr>
              <a:t> in the bridge network and appears in the </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 inspect command</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The container can then be pinged at 172.17.0.2</a:t>
            </a:r>
          </a:p>
        </p:txBody>
      </p:sp>
      <p:pic>
        <p:nvPicPr>
          <p:cNvPr id="861" name="Shape 861"/>
          <p:cNvPicPr preferRelativeResize="0"/>
          <p:nvPr/>
        </p:nvPicPr>
        <p:blipFill rotWithShape="1">
          <a:blip r:embed="rId3">
            <a:alphaModFix/>
          </a:blip>
          <a:srcRect/>
          <a:stretch/>
        </p:blipFill>
        <p:spPr>
          <a:xfrm>
            <a:off x="6284" y="1752600"/>
            <a:ext cx="5663149" cy="3581399"/>
          </a:xfrm>
          <a:prstGeom prst="rect">
            <a:avLst/>
          </a:prstGeom>
          <a:noFill/>
          <a:ln>
            <a:noFill/>
          </a:ln>
        </p:spPr>
      </p:pic>
    </p:spTree>
    <p:extLst>
      <p:ext uri="{BB962C8B-B14F-4D97-AF65-F5344CB8AC3E}">
        <p14:creationId xmlns:p14="http://schemas.microsoft.com/office/powerpoint/2010/main" val="375285435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Shape 86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commands </a:t>
            </a:r>
          </a:p>
        </p:txBody>
      </p:sp>
      <p:graphicFrame>
        <p:nvGraphicFramePr>
          <p:cNvPr id="867" name="Shape 867"/>
          <p:cNvGraphicFramePr/>
          <p:nvPr/>
        </p:nvGraphicFramePr>
        <p:xfrm>
          <a:off x="457200" y="1477962"/>
          <a:ext cx="8229600" cy="25959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l" rtl="0">
                        <a:spcBef>
                          <a:spcPts val="0"/>
                        </a:spcBef>
                        <a:buSzPct val="25000"/>
                        <a:buNone/>
                      </a:pPr>
                      <a:r>
                        <a:rPr lang="en-US" sz="180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create </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Create a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a:t>
                      </a:r>
                      <a:r>
                        <a:rPr lang="en-US" sz="1800" dirty="0" err="1">
                          <a:solidFill>
                            <a:schemeClr val="dk1"/>
                          </a:solidFill>
                          <a:latin typeface="Arial"/>
                          <a:ea typeface="Arial"/>
                          <a:cs typeface="Arial"/>
                          <a:sym typeface="Arial"/>
                        </a:rPr>
                        <a:t>ls</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List networks</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inspect </a:t>
                      </a:r>
                    </a:p>
                  </a:txBody>
                  <a:tcPr marL="91450" marR="91450" marT="45725" marB="45725"/>
                </a:tc>
                <a:tc>
                  <a:txBody>
                    <a:bodyPr/>
                    <a:lstStyle/>
                    <a:p>
                      <a:pPr marL="0" marR="0" lvl="0" indent="0" algn="l" rtl="0">
                        <a:spcBef>
                          <a:spcPts val="0"/>
                        </a:spcBef>
                        <a:buSzPct val="25000"/>
                        <a:buNone/>
                      </a:pPr>
                      <a:r>
                        <a:rPr lang="en-US" sz="1800"/>
                        <a:t>Detailed information on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Remove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t>docker</a:t>
                      </a:r>
                      <a:r>
                        <a:rPr lang="en-US" sz="1800" dirty="0"/>
                        <a:t> network disconnect</a:t>
                      </a:r>
                    </a:p>
                  </a:txBody>
                  <a:tcPr marL="91450" marR="91450" marT="45725" marB="45725"/>
                </a:tc>
                <a:tc>
                  <a:txBody>
                    <a:bodyPr/>
                    <a:lstStyle/>
                    <a:p>
                      <a:pPr marL="0" marR="0" lvl="0" indent="0" algn="l" rtl="0">
                        <a:spcBef>
                          <a:spcPts val="0"/>
                        </a:spcBef>
                        <a:buSzPct val="25000"/>
                        <a:buNone/>
                      </a:pPr>
                      <a:r>
                        <a:rPr lang="en-US" sz="1800"/>
                        <a:t>Disconnect container from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t>docker</a:t>
                      </a:r>
                      <a:r>
                        <a:rPr lang="en-US" sz="1800" dirty="0"/>
                        <a:t> network connect</a:t>
                      </a:r>
                    </a:p>
                  </a:txBody>
                  <a:tcPr marL="91450" marR="91450" marT="45725" marB="45725"/>
                </a:tc>
                <a:tc>
                  <a:txBody>
                    <a:bodyPr/>
                    <a:lstStyle/>
                    <a:p>
                      <a:pPr marL="0" marR="0" lvl="0" indent="0" algn="l" rtl="0">
                        <a:spcBef>
                          <a:spcPts val="0"/>
                        </a:spcBef>
                        <a:buSzPct val="25000"/>
                        <a:buNone/>
                      </a:pPr>
                      <a:r>
                        <a:rPr lang="en-US" sz="1800"/>
                        <a:t>Connect container to network</a:t>
                      </a:r>
                    </a:p>
                  </a:txBody>
                  <a:tcPr marL="91450" marR="91450" marT="45725" marB="45725"/>
                </a:tc>
              </a:tr>
            </a:tbl>
          </a:graphicData>
        </a:graphic>
      </p:graphicFrame>
    </p:spTree>
    <p:extLst>
      <p:ext uri="{BB962C8B-B14F-4D97-AF65-F5344CB8AC3E}">
        <p14:creationId xmlns:p14="http://schemas.microsoft.com/office/powerpoint/2010/main" val="4636481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Overlay Network</a:t>
            </a:r>
            <a:r>
              <a:rPr lang="en-US" dirty="0"/>
              <a:t>s</a:t>
            </a:r>
          </a:p>
        </p:txBody>
      </p:sp>
      <p:sp>
        <p:nvSpPr>
          <p:cNvPr id="892" name="Shape 892"/>
          <p:cNvSpPr txBox="1">
            <a:spLocks noGrp="1"/>
          </p:cNvSpPr>
          <p:nvPr>
            <p:ph type="body" idx="1"/>
          </p:nvPr>
        </p:nvSpPr>
        <p:spPr>
          <a:xfrm>
            <a:off x="457200" y="1096975"/>
            <a:ext cx="8229600" cy="4926900"/>
          </a:xfrm>
          <a:prstGeom prst="rect">
            <a:avLst/>
          </a:prstGeom>
          <a:noFill/>
          <a:ln>
            <a:noFill/>
          </a:ln>
        </p:spPr>
        <p:txBody>
          <a:bodyPr lIns="91425" tIns="45700" rIns="91425" bIns="45700" anchor="t" anchorCtr="0">
            <a:noAutofit/>
          </a:bodyPr>
          <a:lstStyle/>
          <a:p>
            <a:pPr marL="342900" marR="0" lvl="0" indent="-317500" algn="l" rtl="0">
              <a:spcBef>
                <a:spcPts val="480"/>
              </a:spcBef>
              <a:spcAft>
                <a:spcPts val="0"/>
              </a:spcAft>
              <a:buClr>
                <a:schemeClr val="dk1"/>
              </a:buClr>
              <a:buSzPct val="100000"/>
              <a:buFont typeface="Calibri"/>
              <a:buChar char="•"/>
            </a:pPr>
            <a:r>
              <a:rPr lang="en-US" sz="2000" dirty="0"/>
              <a:t>Overlay networking for Docker Engine swarm mode comes secure out of the box. By default all nodes encrypt and authenticate </a:t>
            </a:r>
            <a:r>
              <a:rPr lang="en-US" sz="2000" b="1" i="1" dirty="0"/>
              <a:t>network information</a:t>
            </a:r>
            <a:r>
              <a:rPr lang="en-US" sz="2000" dirty="0"/>
              <a:t> they exchange using the AES algorithm in GCM mode. Manager nodes in the swarm rotate the key used to encrypt gossip data every 12 hours.</a:t>
            </a:r>
          </a:p>
          <a:p>
            <a:pPr marL="342900" marR="0" lvl="0" indent="-317500" algn="l" rtl="0">
              <a:spcBef>
                <a:spcPts val="480"/>
              </a:spcBef>
              <a:spcAft>
                <a:spcPts val="0"/>
              </a:spcAft>
              <a:buClr>
                <a:schemeClr val="dk1"/>
              </a:buClr>
              <a:buSzPct val="100000"/>
              <a:buFont typeface="Calibri"/>
              <a:buChar char="•"/>
            </a:pPr>
            <a:r>
              <a:rPr lang="en-US" sz="2000" dirty="0"/>
              <a:t>You can also encrypt </a:t>
            </a:r>
            <a:r>
              <a:rPr lang="en-US" sz="2000" b="1" i="1" dirty="0"/>
              <a:t>data</a:t>
            </a:r>
            <a:r>
              <a:rPr lang="en-US" sz="2000" dirty="0"/>
              <a:t> exchanged between containers on different nodes on the overlay network. When you enable overlay encryption, Docker creates IPSEC tunnels between all relevant* nodes attached to the overlay network. These tunnels also use the AES algorithm in GCM mode and manager nodes automatically rotate the keys every 12 hours.</a:t>
            </a:r>
          </a:p>
          <a:p>
            <a:pPr marL="342900" marR="0" lvl="0" indent="-317500" algn="l" rtl="0">
              <a:spcBef>
                <a:spcPts val="480"/>
              </a:spcBef>
              <a:spcAft>
                <a:spcPts val="0"/>
              </a:spcAft>
              <a:buClr>
                <a:schemeClr val="dk1"/>
              </a:buClr>
              <a:buSzPct val="100000"/>
              <a:buFont typeface="Calibri"/>
              <a:buChar char="•"/>
            </a:pPr>
            <a:r>
              <a:rPr lang="en-US" sz="2000" dirty="0"/>
              <a:t>To enable encryption, when you create an overlay network pass the --opt encrypted flag:</a:t>
            </a:r>
          </a:p>
          <a:p>
            <a:pPr marL="457200" marR="0" lvl="0" indent="0" algn="l" rtl="0">
              <a:spcBef>
                <a:spcPts val="480"/>
              </a:spcBef>
              <a:spcAft>
                <a:spcPts val="0"/>
              </a:spcAft>
              <a:buNone/>
            </a:pPr>
            <a:r>
              <a:rPr lang="en-US" sz="2000" dirty="0">
                <a:latin typeface="Consolas"/>
                <a:ea typeface="Consolas"/>
                <a:cs typeface="Consolas"/>
                <a:sym typeface="Consolas"/>
              </a:rPr>
              <a:t>$ </a:t>
            </a:r>
            <a:r>
              <a:rPr lang="en-US" sz="2000" dirty="0" err="1">
                <a:latin typeface="Consolas"/>
                <a:ea typeface="Consolas"/>
                <a:cs typeface="Consolas"/>
                <a:sym typeface="Consolas"/>
              </a:rPr>
              <a:t>docker</a:t>
            </a:r>
            <a:r>
              <a:rPr lang="en-US" sz="2000" dirty="0">
                <a:latin typeface="Consolas"/>
                <a:ea typeface="Consolas"/>
                <a:cs typeface="Consolas"/>
                <a:sym typeface="Consolas"/>
              </a:rPr>
              <a:t> network create </a:t>
            </a:r>
            <a:r>
              <a:rPr lang="en-US" sz="2000" b="1" dirty="0">
                <a:latin typeface="Consolas"/>
                <a:ea typeface="Consolas"/>
                <a:cs typeface="Consolas"/>
                <a:sym typeface="Consolas"/>
              </a:rPr>
              <a:t>--opt encrypted</a:t>
            </a:r>
            <a:r>
              <a:rPr lang="en-US" sz="2000" dirty="0">
                <a:latin typeface="Consolas"/>
                <a:ea typeface="Consolas"/>
                <a:cs typeface="Consolas"/>
                <a:sym typeface="Consolas"/>
              </a:rPr>
              <a:t> --driver overlay my-multi-host-network</a:t>
            </a:r>
          </a:p>
          <a:p>
            <a:pPr marL="0" marR="0" lvl="0" indent="0" algn="l" rtl="0">
              <a:spcBef>
                <a:spcPts val="480"/>
              </a:spcBef>
              <a:spcAft>
                <a:spcPts val="0"/>
              </a:spcAft>
              <a:buNone/>
            </a:pPr>
            <a:endParaRPr sz="2000" dirty="0"/>
          </a:p>
        </p:txBody>
      </p:sp>
    </p:spTree>
    <p:extLst>
      <p:ext uri="{BB962C8B-B14F-4D97-AF65-F5344CB8AC3E}">
        <p14:creationId xmlns:p14="http://schemas.microsoft.com/office/powerpoint/2010/main" val="41183177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sz="3600" b="1" i="0" u="none" strike="noStrike" cap="none" dirty="0" smtClean="0">
                <a:solidFill>
                  <a:schemeClr val="dk1"/>
                </a:solidFill>
                <a:latin typeface="Calibri"/>
                <a:ea typeface="Calibri"/>
                <a:cs typeface="Calibri"/>
                <a:sym typeface="Calibri"/>
              </a:rPr>
              <a:t>Network</a:t>
            </a:r>
            <a:r>
              <a:rPr lang="en-US" dirty="0" smtClean="0"/>
              <a:t>s Exercise</a:t>
            </a:r>
            <a:endParaRPr lang="en-US" dirty="0"/>
          </a:p>
        </p:txBody>
      </p:sp>
      <p:sp>
        <p:nvSpPr>
          <p:cNvPr id="892" name="Shape 892"/>
          <p:cNvSpPr txBox="1">
            <a:spLocks noGrp="1"/>
          </p:cNvSpPr>
          <p:nvPr>
            <p:ph type="body" idx="1"/>
          </p:nvPr>
        </p:nvSpPr>
        <p:spPr>
          <a:xfrm>
            <a:off x="457200" y="1096975"/>
            <a:ext cx="8229600" cy="4926900"/>
          </a:xfrm>
          <a:prstGeom prst="rect">
            <a:avLst/>
          </a:prstGeom>
          <a:noFill/>
          <a:ln>
            <a:noFill/>
          </a:ln>
        </p:spPr>
        <p:txBody>
          <a:bodyPr lIns="91425" tIns="45700" rIns="91425" bIns="45700" anchor="t" anchorCtr="0">
            <a:noAutofit/>
          </a:bodyPr>
          <a:lstStyle/>
          <a:p>
            <a:pPr indent="-342900">
              <a:spcBef>
                <a:spcPts val="480"/>
              </a:spcBef>
            </a:pPr>
            <a:r>
              <a:rPr lang="en-US" sz="2000" dirty="0" smtClean="0"/>
              <a:t>Run a </a:t>
            </a:r>
            <a:r>
              <a:rPr lang="en-US" sz="2000" dirty="0" err="1" smtClean="0"/>
              <a:t>redis</a:t>
            </a:r>
            <a:r>
              <a:rPr lang="en-US" sz="2000" dirty="0" smtClean="0"/>
              <a:t> container with default network</a:t>
            </a:r>
          </a:p>
          <a:p>
            <a:pPr indent="-342900">
              <a:spcBef>
                <a:spcPts val="480"/>
              </a:spcBef>
            </a:pPr>
            <a:r>
              <a:rPr lang="en-US" sz="2000" dirty="0" smtClean="0"/>
              <a:t>Run a </a:t>
            </a:r>
            <a:r>
              <a:rPr lang="en-US" sz="2000" dirty="0" err="1" smtClean="0"/>
              <a:t>ubuntu</a:t>
            </a:r>
            <a:r>
              <a:rPr lang="en-US" sz="2000" dirty="0" smtClean="0"/>
              <a:t> container with default network</a:t>
            </a:r>
          </a:p>
          <a:p>
            <a:pPr indent="-342900">
              <a:spcBef>
                <a:spcPts val="480"/>
              </a:spcBef>
            </a:pPr>
            <a:r>
              <a:rPr lang="en-US" sz="2000" dirty="0" smtClean="0"/>
              <a:t>Install </a:t>
            </a:r>
            <a:r>
              <a:rPr lang="en-US" sz="2000" dirty="0" err="1" smtClean="0"/>
              <a:t>redis</a:t>
            </a:r>
            <a:r>
              <a:rPr lang="en-US" sz="2000" dirty="0" smtClean="0"/>
              <a:t>-tools in host and check if you can connect to </a:t>
            </a:r>
            <a:r>
              <a:rPr lang="en-US" sz="2000" dirty="0" err="1" smtClean="0"/>
              <a:t>redis</a:t>
            </a:r>
            <a:r>
              <a:rPr lang="en-US" sz="2000" dirty="0" smtClean="0"/>
              <a:t> container and add some data</a:t>
            </a:r>
          </a:p>
          <a:p>
            <a:pPr indent="-342900">
              <a:spcBef>
                <a:spcPts val="480"/>
              </a:spcBef>
            </a:pPr>
            <a:r>
              <a:rPr lang="en-US" sz="2000" dirty="0"/>
              <a:t>Install </a:t>
            </a:r>
            <a:r>
              <a:rPr lang="en-US" sz="2000" dirty="0" err="1"/>
              <a:t>redis</a:t>
            </a:r>
            <a:r>
              <a:rPr lang="en-US" sz="2000" dirty="0"/>
              <a:t>-tools in </a:t>
            </a:r>
            <a:r>
              <a:rPr lang="en-US" sz="2000" dirty="0" err="1" smtClean="0"/>
              <a:t>ubuntu</a:t>
            </a:r>
            <a:r>
              <a:rPr lang="en-US" sz="2000" dirty="0" smtClean="0"/>
              <a:t> container </a:t>
            </a:r>
            <a:r>
              <a:rPr lang="en-US" sz="2000" dirty="0"/>
              <a:t>and check if you can connect to </a:t>
            </a:r>
            <a:r>
              <a:rPr lang="en-US" sz="2000" dirty="0" err="1"/>
              <a:t>redis</a:t>
            </a:r>
            <a:r>
              <a:rPr lang="en-US" sz="2000" dirty="0"/>
              <a:t> </a:t>
            </a:r>
            <a:r>
              <a:rPr lang="en-US" sz="2000" dirty="0" smtClean="0"/>
              <a:t>container. (optional: create an image with </a:t>
            </a:r>
            <a:r>
              <a:rPr lang="en-US" sz="2000" dirty="0" err="1" smtClean="0"/>
              <a:t>redis</a:t>
            </a:r>
            <a:r>
              <a:rPr lang="en-US" sz="2000" dirty="0" smtClean="0"/>
              <a:t>-tools and </a:t>
            </a:r>
            <a:r>
              <a:rPr lang="en-US" sz="2000" dirty="0" err="1" smtClean="0"/>
              <a:t>ubuntu</a:t>
            </a:r>
            <a:r>
              <a:rPr lang="en-US" sz="2000" dirty="0" smtClean="0"/>
              <a:t>)</a:t>
            </a:r>
          </a:p>
          <a:p>
            <a:pPr indent="-342900">
              <a:spcBef>
                <a:spcPts val="480"/>
              </a:spcBef>
            </a:pPr>
            <a:r>
              <a:rPr lang="en-US" sz="2000" dirty="0" smtClean="0"/>
              <a:t>Create a bridge network (</a:t>
            </a:r>
            <a:r>
              <a:rPr lang="en-US" sz="2000" dirty="0" err="1" smtClean="0"/>
              <a:t>bridgea</a:t>
            </a:r>
            <a:r>
              <a:rPr lang="en-US" sz="2000" dirty="0" smtClean="0"/>
              <a:t>)</a:t>
            </a:r>
          </a:p>
          <a:p>
            <a:pPr indent="-342900">
              <a:spcBef>
                <a:spcPts val="480"/>
              </a:spcBef>
            </a:pPr>
            <a:r>
              <a:rPr lang="en-US" sz="2000" dirty="0"/>
              <a:t>Run a </a:t>
            </a:r>
            <a:r>
              <a:rPr lang="en-US" sz="2000" dirty="0" err="1"/>
              <a:t>ubuntu</a:t>
            </a:r>
            <a:r>
              <a:rPr lang="en-US" sz="2000" dirty="0"/>
              <a:t> container with </a:t>
            </a:r>
            <a:r>
              <a:rPr lang="en-US" sz="2000" dirty="0" err="1" smtClean="0"/>
              <a:t>bridgea</a:t>
            </a:r>
            <a:r>
              <a:rPr lang="en-US" sz="2000" dirty="0" smtClean="0"/>
              <a:t> network and the new image, check if you can connect to </a:t>
            </a:r>
            <a:r>
              <a:rPr lang="en-US" sz="2000" dirty="0" err="1" smtClean="0"/>
              <a:t>redis</a:t>
            </a:r>
            <a:r>
              <a:rPr lang="en-US" sz="2000" dirty="0" smtClean="0"/>
              <a:t> – probably not</a:t>
            </a:r>
          </a:p>
          <a:p>
            <a:pPr indent="-342900">
              <a:spcBef>
                <a:spcPts val="480"/>
              </a:spcBef>
            </a:pPr>
            <a:r>
              <a:rPr lang="en-US" sz="2000" dirty="0" smtClean="0"/>
              <a:t>Connect this new </a:t>
            </a:r>
            <a:r>
              <a:rPr lang="en-US" sz="2000" dirty="0" err="1" smtClean="0"/>
              <a:t>ubuntu</a:t>
            </a:r>
            <a:r>
              <a:rPr lang="en-US" sz="2000" dirty="0" smtClean="0"/>
              <a:t> container with “bridge” network, and check again if you can connect to the </a:t>
            </a:r>
            <a:r>
              <a:rPr lang="en-US" sz="2000" dirty="0" err="1" smtClean="0"/>
              <a:t>redis</a:t>
            </a:r>
            <a:r>
              <a:rPr lang="en-US" sz="2000" dirty="0" smtClean="0"/>
              <a:t> container</a:t>
            </a:r>
          </a:p>
          <a:p>
            <a:pPr indent="-342900">
              <a:spcBef>
                <a:spcPts val="480"/>
              </a:spcBef>
            </a:pPr>
            <a:endParaRPr lang="en-US" sz="2000" dirty="0" smtClean="0"/>
          </a:p>
          <a:p>
            <a:pPr marL="0" indent="0">
              <a:spcBef>
                <a:spcPts val="480"/>
              </a:spcBef>
              <a:buNone/>
            </a:pPr>
            <a:r>
              <a:rPr lang="en-US" sz="2000" dirty="0" smtClean="0">
                <a:solidFill>
                  <a:srgbClr val="FF0000"/>
                </a:solidFill>
              </a:rPr>
              <a:t>** keep inspecting network and container after every step </a:t>
            </a:r>
            <a:endParaRPr lang="en-US" sz="2000" dirty="0">
              <a:solidFill>
                <a:srgbClr val="FF0000"/>
              </a:solidFill>
            </a:endParaRPr>
          </a:p>
        </p:txBody>
      </p:sp>
    </p:spTree>
    <p:extLst>
      <p:ext uri="{BB962C8B-B14F-4D97-AF65-F5344CB8AC3E}">
        <p14:creationId xmlns:p14="http://schemas.microsoft.com/office/powerpoint/2010/main" val="287902344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28172</TotalTime>
  <Words>9711</Words>
  <Application>Microsoft Macintosh PowerPoint</Application>
  <PresentationFormat>On-screen Show (4:3)</PresentationFormat>
  <Paragraphs>1598</Paragraphs>
  <Slides>168</Slides>
  <Notes>149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168</vt:i4>
      </vt:variant>
    </vt:vector>
  </HeadingPairs>
  <TitlesOfParts>
    <vt:vector size="178" baseType="lpstr">
      <vt:lpstr>Calibri</vt:lpstr>
      <vt:lpstr>Consolas</vt:lpstr>
      <vt:lpstr>Courier</vt:lpstr>
      <vt:lpstr>Mangal</vt:lpstr>
      <vt:lpstr>Proxima Nova</vt:lpstr>
      <vt:lpstr>Segoe UI</vt:lpstr>
      <vt:lpstr>Segoe UI Symbol</vt:lpstr>
      <vt:lpstr>Wingdings</vt:lpstr>
      <vt:lpstr>Arial</vt:lpstr>
      <vt:lpstr>1_ASPE_IT_PowerPoint TEMPLATE</vt:lpstr>
      <vt:lpstr>Docker Container Implementation  Boot Camp</vt:lpstr>
      <vt:lpstr>PowerPoint Presentation</vt:lpstr>
      <vt:lpstr>PowerPoint Presentation</vt:lpstr>
      <vt:lpstr>Introductions</vt:lpstr>
      <vt:lpstr>What to expect from this class</vt:lpstr>
      <vt:lpstr>Introduction to Docker</vt:lpstr>
      <vt:lpstr>What is Docker?</vt:lpstr>
      <vt:lpstr>Docker ecosystem</vt:lpstr>
      <vt:lpstr>Docker Basics</vt:lpstr>
      <vt:lpstr>Application Evolution</vt:lpstr>
      <vt:lpstr>Challenge: The Dependency Matrix “It works on MY machine.”</vt:lpstr>
      <vt:lpstr>Containers as a Solution</vt:lpstr>
      <vt:lpstr>Containers as a Solution</vt:lpstr>
      <vt:lpstr>Developer Benefits</vt:lpstr>
      <vt:lpstr>Operational Benefits</vt:lpstr>
      <vt:lpstr>VMs vs. Containers</vt:lpstr>
      <vt:lpstr>VMs vs. Containers</vt:lpstr>
      <vt:lpstr>VMs vs. Containers</vt:lpstr>
      <vt:lpstr>VMs vs. Containers</vt:lpstr>
      <vt:lpstr>Dev/Ops Container Workflow</vt:lpstr>
      <vt:lpstr>Container Benefits</vt:lpstr>
      <vt:lpstr>Docker CE vs. Docker EE</vt:lpstr>
      <vt:lpstr>Installing Docker</vt:lpstr>
      <vt:lpstr>Prerequisite: Connect to Classroom VM </vt:lpstr>
      <vt:lpstr>Prerequisite: Add &amp; Update Repos </vt:lpstr>
      <vt:lpstr>Install Docker-CE </vt:lpstr>
      <vt:lpstr>Installing Docker Script</vt:lpstr>
      <vt:lpstr>Docker Basics</vt:lpstr>
      <vt:lpstr>Docker Basics</vt:lpstr>
      <vt:lpstr>Docker Basics</vt:lpstr>
      <vt:lpstr>Docker Basics</vt:lpstr>
      <vt:lpstr>Docker Hello World(s)</vt:lpstr>
      <vt:lpstr>Docker Hello World(s)</vt:lpstr>
      <vt:lpstr>Docker Hello World(s)</vt:lpstr>
      <vt:lpstr>What is ‘Docker Engine’?</vt:lpstr>
      <vt:lpstr>How is Docker Architected? </vt:lpstr>
      <vt:lpstr>No ‘sudo’ Configuration</vt:lpstr>
      <vt:lpstr>Docker Webapp &amp; Hello World </vt:lpstr>
      <vt:lpstr>So far !!</vt:lpstr>
      <vt:lpstr>Where Containers are used? - For automated testing &amp; CICD</vt:lpstr>
      <vt:lpstr>Where Containers are used?</vt:lpstr>
      <vt:lpstr>Advantage of using Containers</vt:lpstr>
      <vt:lpstr>Docker Images</vt:lpstr>
      <vt:lpstr>Docker Union File System</vt:lpstr>
      <vt:lpstr>Example Docker Layers</vt:lpstr>
      <vt:lpstr>Benefits of Union File Systems</vt:lpstr>
      <vt:lpstr>Docker Hub</vt:lpstr>
      <vt:lpstr>Docker Hub</vt:lpstr>
      <vt:lpstr>$ Few Basic Commands</vt:lpstr>
      <vt:lpstr>$ docker search [searchterm]</vt:lpstr>
      <vt:lpstr>Docker image commands</vt:lpstr>
      <vt:lpstr>Docker Container commands</vt:lpstr>
      <vt:lpstr>$ docker image pull [imageName]</vt:lpstr>
      <vt:lpstr>$ docker inspect [image|container]</vt:lpstr>
      <vt:lpstr>$ docker image history docker/whalesay</vt:lpstr>
      <vt:lpstr>Docker Interactive Mode</vt:lpstr>
      <vt:lpstr>Docker Interactive Mode</vt:lpstr>
      <vt:lpstr>Docker Interactive Mode</vt:lpstr>
      <vt:lpstr>Docker Interactive Mode</vt:lpstr>
      <vt:lpstr>See all containers</vt:lpstr>
      <vt:lpstr>$docker container stats</vt:lpstr>
      <vt:lpstr>Removing Docker Containers &amp; Images</vt:lpstr>
      <vt:lpstr>Docker Working with Images and Containers </vt:lpstr>
      <vt:lpstr>Docker Files</vt:lpstr>
      <vt:lpstr>Dockerfile</vt:lpstr>
      <vt:lpstr>Dockerfile</vt:lpstr>
      <vt:lpstr>Dockerfile</vt:lpstr>
      <vt:lpstr>Dockerfile</vt:lpstr>
      <vt:lpstr>Dockerfile</vt:lpstr>
      <vt:lpstr>Dockerfile</vt:lpstr>
      <vt:lpstr>Dockerfile</vt:lpstr>
      <vt:lpstr>Dockerfile</vt:lpstr>
      <vt:lpstr>Docker Create your first image </vt:lpstr>
      <vt:lpstr>Dockerfile Exercises </vt:lpstr>
      <vt:lpstr>Dockerfile Optimization </vt:lpstr>
      <vt:lpstr>Multi-stage Build</vt:lpstr>
      <vt:lpstr>Multi-stage Build</vt:lpstr>
      <vt:lpstr>Docker Monitoring</vt:lpstr>
      <vt:lpstr>Running a Private Docker Registry</vt:lpstr>
      <vt:lpstr>Docker Registry</vt:lpstr>
      <vt:lpstr>Docker Registry Search</vt:lpstr>
      <vt:lpstr>Docker Volumes</vt:lpstr>
      <vt:lpstr>Data volumes</vt:lpstr>
      <vt:lpstr>Adding a data volume</vt:lpstr>
      <vt:lpstr>Docker volume commands </vt:lpstr>
      <vt:lpstr>Working with Volumes</vt:lpstr>
      <vt:lpstr>Dangling Volumes</vt:lpstr>
      <vt:lpstr>Dangling Volumes</vt:lpstr>
      <vt:lpstr>Docker Volumes Exercise </vt:lpstr>
      <vt:lpstr>Docker “--volumes-from”</vt:lpstr>
      <vt:lpstr>Remote Volumes</vt:lpstr>
      <vt:lpstr>Docker Volume Plugin - Flocker</vt:lpstr>
      <vt:lpstr>Docker Cheat Sheet</vt:lpstr>
      <vt:lpstr>Docker Networking</vt:lpstr>
      <vt:lpstr>Docker Network Defaults</vt:lpstr>
      <vt:lpstr>Docker Network Defaults</vt:lpstr>
      <vt:lpstr>Docker network commands </vt:lpstr>
      <vt:lpstr>Docker Overlay Networks</vt:lpstr>
      <vt:lpstr>Docker Networks Exercise</vt:lpstr>
      <vt:lpstr>Docker Compose/Swarm</vt:lpstr>
      <vt:lpstr>Launching multiple containers  is clumsy</vt:lpstr>
      <vt:lpstr>Launching multiple containers  is clumsy</vt:lpstr>
      <vt:lpstr>Docker Compose or Swarm launches app with a single command</vt:lpstr>
      <vt:lpstr>Docker Compose commands</vt:lpstr>
      <vt:lpstr>Docker Compose to deploy a cluster </vt:lpstr>
      <vt:lpstr>Docker Swarm commands</vt:lpstr>
      <vt:lpstr>Docker Swarm to deploy a cluster </vt:lpstr>
      <vt:lpstr>Docker Security</vt:lpstr>
      <vt:lpstr>Security For Docker Images</vt:lpstr>
      <vt:lpstr>Docker Content Trust </vt:lpstr>
      <vt:lpstr>Docker Bench Security</vt:lpstr>
      <vt:lpstr>Security</vt:lpstr>
      <vt:lpstr>(Some) Docker Security Best Practices</vt:lpstr>
      <vt:lpstr>Docker Security Scanning (formerly Project Nautilus)</vt:lpstr>
      <vt:lpstr>Clair by CoreOS</vt:lpstr>
      <vt:lpstr>Docker Security</vt:lpstr>
      <vt:lpstr>Docker Patterns</vt:lpstr>
      <vt:lpstr>Docker Patterns</vt:lpstr>
      <vt:lpstr>Jenkins Continuous Integration-Cloudbees</vt:lpstr>
      <vt:lpstr>According to Michael Duke </vt:lpstr>
      <vt:lpstr>According to Julia Mateo</vt:lpstr>
      <vt:lpstr>Docker and Jenkins</vt:lpstr>
      <vt:lpstr>How to run a ‘Host’ Docker command inside a ‘Client’ Docker container?</vt:lpstr>
      <vt:lpstr>Docker and Jenkins, Part 1 </vt:lpstr>
      <vt:lpstr>Sharing Persistent Volumes</vt:lpstr>
      <vt:lpstr>Docker and Jenkins, Part 2 </vt:lpstr>
      <vt:lpstr>Docker and Jenkins, Part 3 </vt:lpstr>
      <vt:lpstr>Docker and Jenkins, Part 4 </vt:lpstr>
      <vt:lpstr>According to Mischa Taylor </vt:lpstr>
      <vt:lpstr>According to Rancher</vt:lpstr>
      <vt:lpstr>According to Robert Greiner</vt:lpstr>
      <vt:lpstr>According to Vallard</vt:lpstr>
      <vt:lpstr>Docker Adoption &amp; Usage Data</vt:lpstr>
      <vt:lpstr>Kubernetes</vt:lpstr>
      <vt:lpstr>Container Advantages</vt:lpstr>
      <vt:lpstr>Challenges with multiple containers</vt:lpstr>
      <vt:lpstr>Container Orchestration Tools</vt:lpstr>
      <vt:lpstr>What is Kubernetes?</vt:lpstr>
      <vt:lpstr>Kubernetes Architecture</vt:lpstr>
      <vt:lpstr>K8s Architecture - detailed</vt:lpstr>
      <vt:lpstr>Kubernetes Master</vt:lpstr>
      <vt:lpstr>Kubernetes Master</vt:lpstr>
      <vt:lpstr>Kubernetes Master</vt:lpstr>
      <vt:lpstr>Kubernetes Nodes</vt:lpstr>
      <vt:lpstr>Kubernetes Node - Kubelet</vt:lpstr>
      <vt:lpstr>Kubernetes Node - Kubeproxy</vt:lpstr>
      <vt:lpstr>Kubernetes Installed in AWS</vt:lpstr>
      <vt:lpstr>Kubernetes: Pods</vt:lpstr>
      <vt:lpstr>PowerPoint Presentation</vt:lpstr>
      <vt:lpstr>Kubernetes: Deployment</vt:lpstr>
      <vt:lpstr>PowerPoint Presentation</vt:lpstr>
      <vt:lpstr>Kubernetes: Services</vt:lpstr>
      <vt:lpstr>Kubernetes: Types of Services</vt:lpstr>
      <vt:lpstr>PowerPoint Presentation</vt:lpstr>
      <vt:lpstr>PowerPoint Presentation</vt:lpstr>
      <vt:lpstr>Using mount host path</vt:lpstr>
      <vt:lpstr>Kubernetes: Persistent Volumes</vt:lpstr>
      <vt:lpstr>Kubernetes: Persistent Volumes</vt:lpstr>
      <vt:lpstr>Kubernetes: Persistent Volume Claims</vt:lpstr>
      <vt:lpstr>CronJob Example</vt:lpstr>
      <vt:lpstr>Kubernetes: Scaling</vt:lpstr>
      <vt:lpstr>PowerPoint Presentation</vt:lpstr>
      <vt:lpstr>Kubernetes: Rolling Update</vt:lpstr>
      <vt:lpstr>PowerPoint Presentation</vt:lpstr>
      <vt:lpstr>PowerPoint Presentation</vt:lpstr>
      <vt:lpstr>Java Example</vt:lpstr>
      <vt:lpstr>eval( this.class );</vt:lpstr>
      <vt:lpstr>THANK YOU !!!</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Container Implementation  Boot Camp</dc:title>
  <cp:lastModifiedBy>Shekhar Agrawal</cp:lastModifiedBy>
  <cp:revision>534</cp:revision>
  <cp:lastPrinted>2018-08-06T00:32:19Z</cp:lastPrinted>
  <dcterms:modified xsi:type="dcterms:W3CDTF">2018-08-06T00:33:34Z</dcterms:modified>
</cp:coreProperties>
</file>